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68" r:id="rId3"/>
    <p:sldId id="264" r:id="rId4"/>
    <p:sldId id="278" r:id="rId5"/>
    <p:sldId id="259" r:id="rId6"/>
    <p:sldId id="285" r:id="rId7"/>
    <p:sldId id="266" r:id="rId8"/>
    <p:sldId id="293" r:id="rId9"/>
    <p:sldId id="277" r:id="rId10"/>
    <p:sldId id="271" r:id="rId11"/>
    <p:sldId id="263" r:id="rId12"/>
    <p:sldId id="267" r:id="rId13"/>
    <p:sldId id="260" r:id="rId14"/>
    <p:sldId id="269" r:id="rId15"/>
    <p:sldId id="290" r:id="rId16"/>
    <p:sldId id="292" r:id="rId17"/>
    <p:sldId id="281" r:id="rId18"/>
    <p:sldId id="28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14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331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ina Presiga Vera" userId="7dfdc608-f2fb-465d-933d-60a84a78aaaf" providerId="ADAL" clId="{9924F524-3D4D-4853-9A6E-DE464BFE8A8D}"/>
    <pc:docChg chg="modSld">
      <pc:chgData name="Paulina Presiga Vera" userId="7dfdc608-f2fb-465d-933d-60a84a78aaaf" providerId="ADAL" clId="{9924F524-3D4D-4853-9A6E-DE464BFE8A8D}" dt="2026-02-09T18:26:48.145" v="30" actId="20577"/>
      <pc:docMkLst>
        <pc:docMk/>
      </pc:docMkLst>
      <pc:sldChg chg="modSp mod">
        <pc:chgData name="Paulina Presiga Vera" userId="7dfdc608-f2fb-465d-933d-60a84a78aaaf" providerId="ADAL" clId="{9924F524-3D4D-4853-9A6E-DE464BFE8A8D}" dt="2026-02-09T18:26:48.145" v="30" actId="20577"/>
        <pc:sldMkLst>
          <pc:docMk/>
          <pc:sldMk cId="134140809" sldId="269"/>
        </pc:sldMkLst>
        <pc:graphicFrameChg chg="modGraphic">
          <ac:chgData name="Paulina Presiga Vera" userId="7dfdc608-f2fb-465d-933d-60a84a78aaaf" providerId="ADAL" clId="{9924F524-3D4D-4853-9A6E-DE464BFE8A8D}" dt="2026-02-09T18:26:48.145" v="30" actId="20577"/>
          <ac:graphicFrameMkLst>
            <pc:docMk/>
            <pc:sldMk cId="134140809" sldId="269"/>
            <ac:graphicFrameMk id="4" creationId="{DA17FA58-8EA6-4854-0C53-863CABF552A9}"/>
          </ac:graphicFrameMkLst>
        </pc:graphicFrameChg>
      </pc:sldChg>
      <pc:sldChg chg="modSp mod">
        <pc:chgData name="Paulina Presiga Vera" userId="7dfdc608-f2fb-465d-933d-60a84a78aaaf" providerId="ADAL" clId="{9924F524-3D4D-4853-9A6E-DE464BFE8A8D}" dt="2026-02-02T19:36:03.718" v="6" actId="20577"/>
        <pc:sldMkLst>
          <pc:docMk/>
          <pc:sldMk cId="2018656329" sldId="277"/>
        </pc:sldMkLst>
        <pc:spChg chg="mod">
          <ac:chgData name="Paulina Presiga Vera" userId="7dfdc608-f2fb-465d-933d-60a84a78aaaf" providerId="ADAL" clId="{9924F524-3D4D-4853-9A6E-DE464BFE8A8D}" dt="2026-02-02T19:36:03.718" v="6" actId="20577"/>
          <ac:spMkLst>
            <pc:docMk/>
            <pc:sldMk cId="2018656329" sldId="277"/>
            <ac:spMk id="3" creationId="{0F80308F-1512-E70C-5201-C0F4566B695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D3383-2B2D-4A68-9CAC-A05F70D03867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671B8-0FE9-45D9-861E-BA1E1F95B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64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44041" y="3026878"/>
            <a:ext cx="2949575" cy="604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1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1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800" b="1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4041" y="2667600"/>
            <a:ext cx="8671991" cy="1737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1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8085" y="2865585"/>
            <a:ext cx="5112385" cy="16821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1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nam06.safelinks.protection.outlook.com/?url=https%3A%2F%2Ftechcommunity.microsoft.com%2Fcategory%2Fmicrosoft-qa-pcp&amp;data=05%7C02%7Cpaulina.presigavera%40microsoft.com%7Cf083ae0d667e45dd4ab908de340d8bd0%7C72f988bf86f141af91ab2d7cd011db47%7C1%7C0%7C639005430009232135%7CUnknown%7CTWFpbGZsb3d8eyJFbXB0eU1hcGkiOnRydWUsIlYiOiIwLjAuMDAwMCIsIlAiOiJXaW4zMiIsIkFOIjoiTWFpbCIsIldUIjoyfQ%3D%3D%7C0%7C%7C%7C&amp;sdata=rmT8TNhGiV10zhCnphL9NQ0HiEcO%2FWF%2BD1r8%2FsRd1HQ%3D&amp;reserved=0" TargetMode="External"/><Relationship Id="rId2" Type="http://schemas.openxmlformats.org/officeDocument/2006/relationships/hyperlink" Target="https://www.linkedin.com/company/microsoft-support-community/?viewAsMember=true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Productchampions@microsoft.com" TargetMode="External"/><Relationship Id="rId4" Type="http://schemas.openxmlformats.org/officeDocument/2006/relationships/hyperlink" Target="https://forms.office.com/Pages/ResponsePage.aspx?id=v4j5cvGGr0GRqy180BHbRwjG_X378l1Gkz1gqEp4qq9UMlM2SVZIUFpKV1VWRVNHOUozTUtNTEYwVi4u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nswers.microsoft.com/en-us/page/faq#faqCodeConduct" TargetMode="External"/><Relationship Id="rId2" Type="http://schemas.openxmlformats.org/officeDocument/2006/relationships/hyperlink" Target="https://learn.microsoft.com/en-us/answers/support/welcome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microsoft.com/en-us/legal/intellectualproperty/copyright/default.asp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7721" y="4256012"/>
            <a:ext cx="8224446" cy="1851789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ts val="5200"/>
              </a:lnSpc>
              <a:spcBef>
                <a:spcPts val="100"/>
              </a:spcBef>
            </a:pPr>
            <a:r>
              <a:rPr lang="en-US" sz="4500" b="1">
                <a:solidFill>
                  <a:srgbClr val="454142"/>
                </a:solidFill>
                <a:latin typeface="Segoe UI"/>
                <a:cs typeface="Segoe UI"/>
              </a:rPr>
              <a:t>Microsoft Q&amp;A Product Champions Program</a:t>
            </a:r>
          </a:p>
          <a:p>
            <a:pPr marL="12700">
              <a:spcBef>
                <a:spcPts val="100"/>
              </a:spcBef>
            </a:pPr>
            <a:r>
              <a:rPr lang="en-US" sz="3200">
                <a:solidFill>
                  <a:srgbClr val="404041"/>
                </a:solidFill>
                <a:latin typeface="Segoe UI"/>
                <a:cs typeface="Segoe UI"/>
              </a:rPr>
              <a:t>Welcome Deck</a:t>
            </a:r>
            <a:endParaRPr sz="3200">
              <a:solidFill>
                <a:srgbClr val="404041"/>
              </a:solidFill>
              <a:latin typeface="Segoe UI"/>
              <a:cs typeface="Segoe UI"/>
            </a:endParaRPr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AE06F6B3-2726-5F37-168E-6278D1D6D5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36"/>
            <a:ext cx="12191696" cy="2235145"/>
          </a:xfrm>
          <a:prstGeom prst="rect">
            <a:avLst/>
          </a:prstGeom>
        </p:spPr>
      </p:pic>
      <p:pic>
        <p:nvPicPr>
          <p:cNvPr id="4" name="Picture 3" descr="A black background with grey text&#10;&#10;Description automatically generated">
            <a:extLst>
              <a:ext uri="{FF2B5EF4-FFF2-40B4-BE49-F238E27FC236}">
                <a16:creationId xmlns:a16="http://schemas.microsoft.com/office/drawing/2014/main" id="{FD768345-3A07-3E35-4930-869FE7B4A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25" y="3134753"/>
            <a:ext cx="2840233" cy="818080"/>
          </a:xfrm>
          <a:prstGeom prst="rect">
            <a:avLst/>
          </a:prstGeom>
        </p:spPr>
      </p:pic>
      <p:pic>
        <p:nvPicPr>
          <p:cNvPr id="9" name="Picture 8" descr="A logo on a black background&#10;&#10;AI-generated content may be incorrect.">
            <a:extLst>
              <a:ext uri="{FF2B5EF4-FFF2-40B4-BE49-F238E27FC236}">
                <a16:creationId xmlns:a16="http://schemas.microsoft.com/office/drawing/2014/main" id="{86A7C6BC-9053-5B7F-062F-35038B3F8A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034" y="5558183"/>
            <a:ext cx="2469662" cy="110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6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1143" y="387613"/>
            <a:ext cx="4336415" cy="90031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95"/>
              </a:spcBef>
            </a:pPr>
            <a:r>
              <a:rPr lang="en-US" sz="2800">
                <a:solidFill>
                  <a:srgbClr val="454142"/>
                </a:solidFill>
              </a:rPr>
              <a:t>How to Move Up in the Program</a:t>
            </a:r>
            <a:endParaRPr sz="2800"/>
          </a:p>
        </p:txBody>
      </p:sp>
      <p:sp>
        <p:nvSpPr>
          <p:cNvPr id="5" name="object 5"/>
          <p:cNvSpPr txBox="1"/>
          <p:nvPr/>
        </p:nvSpPr>
        <p:spPr>
          <a:xfrm>
            <a:off x="531143" y="1724116"/>
            <a:ext cx="11443137" cy="42471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467359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You can move up as quickly as you meet the yearly requirement for each level.</a:t>
            </a:r>
          </a:p>
          <a:p>
            <a:pPr marL="12065" marR="467359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tabLst>
                <a:tab pos="195580" algn="l"/>
              </a:tabLst>
            </a:pPr>
            <a:endParaRPr lang="en-US" sz="2000">
              <a:solidFill>
                <a:srgbClr val="404041"/>
              </a:solidFill>
              <a:latin typeface="Segoe UI"/>
              <a:cs typeface="Segoe UI"/>
            </a:endParaRP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All contributions are evaluated within the annual period of </a:t>
            </a:r>
            <a:r>
              <a:rPr lang="en-US" sz="2000" b="1">
                <a:solidFill>
                  <a:srgbClr val="404041"/>
                </a:solidFill>
                <a:latin typeface="Segoe UI"/>
                <a:cs typeface="Segoe UI"/>
              </a:rPr>
              <a:t>January 1 to December 31</a:t>
            </a: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.</a:t>
            </a: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For example, as soon as you answer 40 questions , you immediately qualify as a Contributor.</a:t>
            </a: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If you answer 60 more a month later , you reach 100 yearly total and become an Influencer.</a:t>
            </a: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You can also spread your answers out over more months if you prefer a steadier pace—there’s no single “right” way to progress.</a:t>
            </a: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The yearly program is flexible &amp; self paced: move fast if you’re motivated or take your time and enjoy the journey!</a:t>
            </a:r>
          </a:p>
          <a:p>
            <a:pPr marL="12065" marR="467359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tabLst>
                <a:tab pos="195580" algn="l"/>
              </a:tabLst>
            </a:pPr>
            <a:endParaRPr lang="en-US" sz="2000">
              <a:solidFill>
                <a:srgbClr val="404041"/>
              </a:solidFill>
              <a:latin typeface="Segoe UI"/>
              <a:cs typeface="Segoe UI"/>
            </a:endParaRPr>
          </a:p>
          <a:p>
            <a:pPr marL="12065" marR="467359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Tip: Monthly criteria helps you maintain engagement in your level, but you can always accelerate if you want to reach the next level sooner.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7" name="object 43">
            <a:extLst>
              <a:ext uri="{FF2B5EF4-FFF2-40B4-BE49-F238E27FC236}">
                <a16:creationId xmlns:a16="http://schemas.microsoft.com/office/drawing/2014/main" id="{23AE889B-E2C8-8644-4084-60BB2217CB24}"/>
              </a:ext>
            </a:extLst>
          </p:cNvPr>
          <p:cNvSpPr/>
          <p:nvPr/>
        </p:nvSpPr>
        <p:spPr>
          <a:xfrm>
            <a:off x="388486" y="6166271"/>
            <a:ext cx="11450320" cy="342900"/>
          </a:xfrm>
          <a:custGeom>
            <a:avLst/>
            <a:gdLst/>
            <a:ahLst/>
            <a:cxnLst/>
            <a:rect l="l" t="t" r="r" b="b"/>
            <a:pathLst>
              <a:path w="11450320" h="342900">
                <a:moveTo>
                  <a:pt x="11278882" y="0"/>
                </a:moveTo>
                <a:lnTo>
                  <a:pt x="40640" y="0"/>
                </a:lnTo>
                <a:lnTo>
                  <a:pt x="24701" y="3553"/>
                </a:lnTo>
                <a:lnTo>
                  <a:pt x="11742" y="12871"/>
                </a:lnTo>
                <a:lnTo>
                  <a:pt x="3072" y="26399"/>
                </a:lnTo>
                <a:lnTo>
                  <a:pt x="0" y="42583"/>
                </a:lnTo>
                <a:lnTo>
                  <a:pt x="1181" y="172783"/>
                </a:lnTo>
                <a:lnTo>
                  <a:pt x="7712" y="218245"/>
                </a:lnTo>
                <a:lnTo>
                  <a:pt x="25346" y="258989"/>
                </a:lnTo>
                <a:lnTo>
                  <a:pt x="52435" y="293398"/>
                </a:lnTo>
                <a:lnTo>
                  <a:pt x="87332" y="319855"/>
                </a:lnTo>
                <a:lnTo>
                  <a:pt x="128391" y="336742"/>
                </a:lnTo>
                <a:lnTo>
                  <a:pt x="173964" y="342442"/>
                </a:lnTo>
                <a:lnTo>
                  <a:pt x="11280584" y="342442"/>
                </a:lnTo>
                <a:lnTo>
                  <a:pt x="11325932" y="335840"/>
                </a:lnTo>
                <a:lnTo>
                  <a:pt x="11366567" y="318219"/>
                </a:lnTo>
                <a:lnTo>
                  <a:pt x="11400878" y="291201"/>
                </a:lnTo>
                <a:lnTo>
                  <a:pt x="11427257" y="256409"/>
                </a:lnTo>
                <a:lnTo>
                  <a:pt x="11444092" y="215464"/>
                </a:lnTo>
                <a:lnTo>
                  <a:pt x="11449773" y="169989"/>
                </a:lnTo>
                <a:lnTo>
                  <a:pt x="11443326" y="124793"/>
                </a:lnTo>
                <a:lnTo>
                  <a:pt x="11425912" y="84205"/>
                </a:lnTo>
                <a:lnTo>
                  <a:pt x="11399146" y="49828"/>
                </a:lnTo>
                <a:lnTo>
                  <a:pt x="11364643" y="23265"/>
                </a:lnTo>
                <a:lnTo>
                  <a:pt x="11324017" y="6121"/>
                </a:lnTo>
                <a:lnTo>
                  <a:pt x="11278882" y="0"/>
                </a:lnTo>
                <a:close/>
              </a:path>
            </a:pathLst>
          </a:custGeom>
          <a:solidFill>
            <a:srgbClr val="F4F3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4">
            <a:extLst>
              <a:ext uri="{FF2B5EF4-FFF2-40B4-BE49-F238E27FC236}">
                <a16:creationId xmlns:a16="http://schemas.microsoft.com/office/drawing/2014/main" id="{8D9A2BBE-4EFD-8B1D-A736-D9A73ACDB325}"/>
              </a:ext>
            </a:extLst>
          </p:cNvPr>
          <p:cNvSpPr txBox="1"/>
          <p:nvPr/>
        </p:nvSpPr>
        <p:spPr>
          <a:xfrm>
            <a:off x="587189" y="6246229"/>
            <a:ext cx="230949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spc="45">
                <a:solidFill>
                  <a:srgbClr val="929497"/>
                </a:solidFill>
                <a:latin typeface="Segoe UI"/>
                <a:cs typeface="Segoe UI"/>
              </a:rPr>
              <a:t>Products Champion Program</a:t>
            </a:r>
            <a:endParaRPr sz="90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327964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Picture 191">
            <a:extLst>
              <a:ext uri="{FF2B5EF4-FFF2-40B4-BE49-F238E27FC236}">
                <a16:creationId xmlns:a16="http://schemas.microsoft.com/office/drawing/2014/main" id="{ED39C822-FB48-28ED-8D3F-5BF55F252B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7658100" cy="6858000"/>
          </a:xfrm>
          <a:prstGeom prst="rect">
            <a:avLst/>
          </a:prstGeom>
        </p:spPr>
      </p:pic>
      <p:sp>
        <p:nvSpPr>
          <p:cNvPr id="86" name="object 86"/>
          <p:cNvSpPr txBox="1"/>
          <p:nvPr/>
        </p:nvSpPr>
        <p:spPr>
          <a:xfrm>
            <a:off x="541883" y="2865585"/>
            <a:ext cx="5112385" cy="603370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 marR="5080">
              <a:lnSpc>
                <a:spcPts val="4240"/>
              </a:lnSpc>
              <a:spcBef>
                <a:spcPts val="505"/>
              </a:spcBef>
            </a:pPr>
            <a:r>
              <a:rPr lang="en-US" sz="3800" b="1">
                <a:solidFill>
                  <a:srgbClr val="454142"/>
                </a:solidFill>
                <a:effectLst/>
                <a:latin typeface="Segoe UI" panose="020B0502040204020203" pitchFamily="34" charset="0"/>
              </a:rPr>
              <a:t>Rewards</a:t>
            </a:r>
            <a:endParaRPr sz="3800">
              <a:latin typeface="Segoe UI"/>
              <a:cs typeface="Segoe UI"/>
            </a:endParaRPr>
          </a:p>
        </p:txBody>
      </p:sp>
      <p:pic>
        <p:nvPicPr>
          <p:cNvPr id="3" name="Picture 2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04A38790-2366-C20D-3174-BD8ECCEE4F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85" y="1771179"/>
            <a:ext cx="2908702" cy="83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96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6929" y="814901"/>
            <a:ext cx="5587913" cy="597599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pc="75">
                <a:solidFill>
                  <a:srgbClr val="454142"/>
                </a:solidFill>
              </a:rPr>
              <a:t>🏅 </a:t>
            </a:r>
            <a:r>
              <a:rPr lang="en-US" sz="2800" spc="75">
                <a:solidFill>
                  <a:srgbClr val="454142"/>
                </a:solidFill>
              </a:rPr>
              <a:t>Rewards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771510" y="1762051"/>
            <a:ext cx="3461276" cy="3090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US" sz="2000" b="1">
                <a:solidFill>
                  <a:schemeClr val="accent1"/>
                </a:solidFill>
              </a:rPr>
              <a:t>Tier 1 – Answerer &amp; Contributor</a:t>
            </a:r>
            <a:endParaRPr lang="en-US" sz="2000">
              <a:solidFill>
                <a:schemeClr val="accent1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🎖 Earn badges for each level</a:t>
            </a:r>
          </a:p>
          <a:p>
            <a:r>
              <a:rPr lang="en-US" sz="2000">
                <a:solidFill>
                  <a:srgbClr val="000000"/>
                </a:solidFill>
              </a:rPr>
              <a:t>📘 Community support</a:t>
            </a:r>
          </a:p>
          <a:p>
            <a:r>
              <a:rPr lang="en-US" sz="2000">
                <a:solidFill>
                  <a:srgbClr val="000000"/>
                </a:solidFill>
              </a:rPr>
              <a:t>🔗 Access to Tech Community private group</a:t>
            </a:r>
          </a:p>
          <a:p>
            <a:r>
              <a:rPr lang="en-US" sz="2000">
                <a:solidFill>
                  <a:srgbClr val="000000"/>
                </a:solidFill>
              </a:rPr>
              <a:t>🏆 Leaderboard ranking &amp; gift card opportunities</a:t>
            </a:r>
          </a:p>
          <a:p>
            <a:endParaRPr lang="en-US" sz="2000">
              <a:solidFill>
                <a:srgbClr val="000000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Contributor</a:t>
            </a:r>
            <a:endParaRPr lang="en-US" sz="2000">
              <a:solidFill>
                <a:srgbClr val="000000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🎥 Invitation to Modcast</a:t>
            </a:r>
          </a:p>
        </p:txBody>
      </p:sp>
      <p:sp>
        <p:nvSpPr>
          <p:cNvPr id="3" name="object 80">
            <a:extLst>
              <a:ext uri="{FF2B5EF4-FFF2-40B4-BE49-F238E27FC236}">
                <a16:creationId xmlns:a16="http://schemas.microsoft.com/office/drawing/2014/main" id="{7FCDFC76-A185-4DEF-AD04-6AB75DB25666}"/>
              </a:ext>
            </a:extLst>
          </p:cNvPr>
          <p:cNvSpPr txBox="1"/>
          <p:nvPr/>
        </p:nvSpPr>
        <p:spPr>
          <a:xfrm>
            <a:off x="4681387" y="1766763"/>
            <a:ext cx="3104646" cy="2167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US" sz="2000" b="1">
                <a:solidFill>
                  <a:schemeClr val="accent1"/>
                </a:solidFill>
              </a:rPr>
              <a:t>Tier 2 – Influencer &amp; Mentor</a:t>
            </a:r>
            <a:endParaRPr lang="en-US" sz="2000">
              <a:solidFill>
                <a:schemeClr val="accent1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🌟 Social media recognition &amp; newsletter feature</a:t>
            </a:r>
          </a:p>
          <a:p>
            <a:r>
              <a:rPr lang="en-US" sz="2000">
                <a:solidFill>
                  <a:srgbClr val="000000"/>
                </a:solidFill>
              </a:rPr>
              <a:t>🎓 Discount voucher for certification</a:t>
            </a:r>
          </a:p>
          <a:p>
            <a:r>
              <a:rPr lang="en-US" sz="2000">
                <a:solidFill>
                  <a:srgbClr val="000000"/>
                </a:solidFill>
              </a:rPr>
              <a:t>🔗 Access to Contributor Stories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9D15B5-6D9B-C805-4D14-8E7E58EB9B01}"/>
              </a:ext>
            </a:extLst>
          </p:cNvPr>
          <p:cNvSpPr txBox="1"/>
          <p:nvPr/>
        </p:nvSpPr>
        <p:spPr>
          <a:xfrm>
            <a:off x="8234634" y="1742672"/>
            <a:ext cx="329596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>
                <a:solidFill>
                  <a:schemeClr val="accent1"/>
                </a:solidFill>
              </a:rPr>
              <a:t>Tier 3 – Leader &amp; Champion</a:t>
            </a:r>
            <a:endParaRPr lang="en-US" sz="2000">
              <a:solidFill>
                <a:schemeClr val="accent1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🗣 Guest speaker opportunities on Modcast</a:t>
            </a:r>
          </a:p>
          <a:p>
            <a:r>
              <a:rPr lang="en-US" sz="2000">
                <a:solidFill>
                  <a:srgbClr val="000000"/>
                </a:solidFill>
              </a:rPr>
              <a:t>👩‍💻 Invitation to our top contributors to become Volunteer Moderators</a:t>
            </a:r>
          </a:p>
          <a:p>
            <a:r>
              <a:rPr lang="en-US" sz="2000">
                <a:solidFill>
                  <a:srgbClr val="000000"/>
                </a:solidFill>
              </a:rPr>
              <a:t>✅ MVP nomination support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>
              <a:solidFill>
                <a:srgbClr val="000000"/>
              </a:solidFill>
            </a:endParaRPr>
          </a:p>
          <a:p>
            <a:pPr>
              <a:buNone/>
            </a:pPr>
            <a:endParaRPr lang="en-US" sz="200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sz="2000" b="1">
                <a:solidFill>
                  <a:schemeClr val="accent1"/>
                </a:solidFill>
              </a:rPr>
              <a:t>Champion (End of Year)</a:t>
            </a:r>
            <a:endParaRPr lang="en-US" sz="2000">
              <a:solidFill>
                <a:schemeClr val="accent1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🎁 Exclusive swag for Champions only</a:t>
            </a:r>
          </a:p>
          <a:p>
            <a:r>
              <a:rPr lang="en-US" sz="2000">
                <a:solidFill>
                  <a:srgbClr val="000000"/>
                </a:solidFill>
              </a:rPr>
              <a:t>🏅 Champion Social Media Post</a:t>
            </a:r>
          </a:p>
        </p:txBody>
      </p:sp>
      <p:sp>
        <p:nvSpPr>
          <p:cNvPr id="4" name="object 43">
            <a:extLst>
              <a:ext uri="{FF2B5EF4-FFF2-40B4-BE49-F238E27FC236}">
                <a16:creationId xmlns:a16="http://schemas.microsoft.com/office/drawing/2014/main" id="{6C0C89C8-ED37-A8DF-73EF-C6943C6409BA}"/>
              </a:ext>
            </a:extLst>
          </p:cNvPr>
          <p:cNvSpPr/>
          <p:nvPr/>
        </p:nvSpPr>
        <p:spPr>
          <a:xfrm>
            <a:off x="388486" y="6166271"/>
            <a:ext cx="11450320" cy="342900"/>
          </a:xfrm>
          <a:custGeom>
            <a:avLst/>
            <a:gdLst/>
            <a:ahLst/>
            <a:cxnLst/>
            <a:rect l="l" t="t" r="r" b="b"/>
            <a:pathLst>
              <a:path w="11450320" h="342900">
                <a:moveTo>
                  <a:pt x="11278882" y="0"/>
                </a:moveTo>
                <a:lnTo>
                  <a:pt x="40640" y="0"/>
                </a:lnTo>
                <a:lnTo>
                  <a:pt x="24701" y="3553"/>
                </a:lnTo>
                <a:lnTo>
                  <a:pt x="11742" y="12871"/>
                </a:lnTo>
                <a:lnTo>
                  <a:pt x="3072" y="26399"/>
                </a:lnTo>
                <a:lnTo>
                  <a:pt x="0" y="42583"/>
                </a:lnTo>
                <a:lnTo>
                  <a:pt x="1181" y="172783"/>
                </a:lnTo>
                <a:lnTo>
                  <a:pt x="7712" y="218245"/>
                </a:lnTo>
                <a:lnTo>
                  <a:pt x="25346" y="258989"/>
                </a:lnTo>
                <a:lnTo>
                  <a:pt x="52435" y="293398"/>
                </a:lnTo>
                <a:lnTo>
                  <a:pt x="87332" y="319855"/>
                </a:lnTo>
                <a:lnTo>
                  <a:pt x="128391" y="336742"/>
                </a:lnTo>
                <a:lnTo>
                  <a:pt x="173964" y="342442"/>
                </a:lnTo>
                <a:lnTo>
                  <a:pt x="11280584" y="342442"/>
                </a:lnTo>
                <a:lnTo>
                  <a:pt x="11325932" y="335840"/>
                </a:lnTo>
                <a:lnTo>
                  <a:pt x="11366567" y="318219"/>
                </a:lnTo>
                <a:lnTo>
                  <a:pt x="11400878" y="291201"/>
                </a:lnTo>
                <a:lnTo>
                  <a:pt x="11427257" y="256409"/>
                </a:lnTo>
                <a:lnTo>
                  <a:pt x="11444092" y="215464"/>
                </a:lnTo>
                <a:lnTo>
                  <a:pt x="11449773" y="169989"/>
                </a:lnTo>
                <a:lnTo>
                  <a:pt x="11443326" y="124793"/>
                </a:lnTo>
                <a:lnTo>
                  <a:pt x="11425912" y="84205"/>
                </a:lnTo>
                <a:lnTo>
                  <a:pt x="11399146" y="49828"/>
                </a:lnTo>
                <a:lnTo>
                  <a:pt x="11364643" y="23265"/>
                </a:lnTo>
                <a:lnTo>
                  <a:pt x="11324017" y="6121"/>
                </a:lnTo>
                <a:lnTo>
                  <a:pt x="11278882" y="0"/>
                </a:lnTo>
                <a:close/>
              </a:path>
            </a:pathLst>
          </a:custGeom>
          <a:solidFill>
            <a:srgbClr val="F4F3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44">
            <a:extLst>
              <a:ext uri="{FF2B5EF4-FFF2-40B4-BE49-F238E27FC236}">
                <a16:creationId xmlns:a16="http://schemas.microsoft.com/office/drawing/2014/main" id="{FAF3C116-C862-4849-1825-2C17B8E94F96}"/>
              </a:ext>
            </a:extLst>
          </p:cNvPr>
          <p:cNvSpPr txBox="1"/>
          <p:nvPr/>
        </p:nvSpPr>
        <p:spPr>
          <a:xfrm>
            <a:off x="587189" y="6246229"/>
            <a:ext cx="230949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spc="45">
                <a:solidFill>
                  <a:srgbClr val="929497"/>
                </a:solidFill>
                <a:latin typeface="Segoe UI"/>
                <a:cs typeface="Segoe UI"/>
              </a:rPr>
              <a:t>Products Champion Program</a:t>
            </a:r>
            <a:endParaRPr sz="90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858243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B43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object 143"/>
          <p:cNvSpPr txBox="1">
            <a:spLocks noGrp="1"/>
          </p:cNvSpPr>
          <p:nvPr>
            <p:ph type="body" idx="1"/>
          </p:nvPr>
        </p:nvSpPr>
        <p:spPr>
          <a:xfrm>
            <a:off x="548085" y="2865585"/>
            <a:ext cx="5112385" cy="603370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6350" marR="5080">
              <a:lnSpc>
                <a:spcPts val="4240"/>
              </a:lnSpc>
              <a:spcBef>
                <a:spcPts val="505"/>
              </a:spcBef>
            </a:pPr>
            <a:r>
              <a:rPr lang="en-US"/>
              <a:t>Let's Begin</a:t>
            </a:r>
            <a:endParaRPr spc="55"/>
          </a:p>
        </p:txBody>
      </p:sp>
      <p:pic>
        <p:nvPicPr>
          <p:cNvPr id="167" name="Picture 166">
            <a:extLst>
              <a:ext uri="{FF2B5EF4-FFF2-40B4-BE49-F238E27FC236}">
                <a16:creationId xmlns:a16="http://schemas.microsoft.com/office/drawing/2014/main" id="{A31BBE87-44DC-840E-45EF-A331F46F23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647" y="0"/>
            <a:ext cx="51054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8B42F2D-8F98-CD65-C9E7-4BED22EADE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911" y="1683668"/>
            <a:ext cx="2816770" cy="81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84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1144" y="387613"/>
            <a:ext cx="4085736" cy="90031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100"/>
              </a:spcBef>
            </a:pPr>
            <a:r>
              <a:rPr lang="en-US" sz="2800" b="1">
                <a:solidFill>
                  <a:srgbClr val="454142"/>
                </a:solidFill>
                <a:effectLst/>
                <a:latin typeface="Segoe UI" panose="020B0502040204020203" pitchFamily="34" charset="0"/>
              </a:rPr>
              <a:t>Begin Answering using Q&amp;A Tags</a:t>
            </a:r>
            <a:endParaRPr sz="2800" spc="75">
              <a:solidFill>
                <a:srgbClr val="454142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A17FA58-8EA6-4854-0C53-863CABF552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926308"/>
              </p:ext>
            </p:extLst>
          </p:nvPr>
        </p:nvGraphicFramePr>
        <p:xfrm>
          <a:off x="531143" y="2028100"/>
          <a:ext cx="11209100" cy="32405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15709">
                  <a:extLst>
                    <a:ext uri="{9D8B030D-6E8A-4147-A177-3AD203B41FA5}">
                      <a16:colId xmlns:a16="http://schemas.microsoft.com/office/drawing/2014/main" val="4262598104"/>
                    </a:ext>
                  </a:extLst>
                </a:gridCol>
                <a:gridCol w="7693391">
                  <a:extLst>
                    <a:ext uri="{9D8B030D-6E8A-4147-A177-3AD203B41FA5}">
                      <a16:colId xmlns:a16="http://schemas.microsoft.com/office/drawing/2014/main" val="4100321850"/>
                    </a:ext>
                  </a:extLst>
                </a:gridCol>
              </a:tblGrid>
              <a:tr h="342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Product Tracks</a:t>
                      </a:r>
                    </a:p>
                  </a:txBody>
                  <a:tcPr marL="12833" marR="12833" marT="12833" marB="12833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Included Products / Tags</a:t>
                      </a:r>
                    </a:p>
                  </a:txBody>
                  <a:tcPr marL="12833" marR="12833" marT="12833" marB="12833" anchor="ctr"/>
                </a:tc>
                <a:extLst>
                  <a:ext uri="{0D108BD9-81ED-4DB2-BD59-A6C34878D82A}">
                    <a16:rowId xmlns:a16="http://schemas.microsoft.com/office/drawing/2014/main" val="1591898370"/>
                  </a:ext>
                </a:extLst>
              </a:tr>
              <a:tr h="625404"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solidFill>
                            <a:schemeClr val="lt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Windows</a:t>
                      </a:r>
                    </a:p>
                  </a:txBody>
                  <a:tcPr marL="12833" marR="12833" marT="12833" marB="12833" anchor="ctr"/>
                </a:tc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Windows 10 / 11, Activation &amp; Licensing, Updates &amp; Performance, Device Drivers, Microsoft Edge, Windows Insider Program , Windows Development</a:t>
                      </a:r>
                    </a:p>
                  </a:txBody>
                  <a:tcPr marL="12833" marR="12833" marT="12833" marB="12833" anchor="ctr"/>
                </a:tc>
                <a:extLst>
                  <a:ext uri="{0D108BD9-81ED-4DB2-BD59-A6C34878D82A}">
                    <a16:rowId xmlns:a16="http://schemas.microsoft.com/office/drawing/2014/main" val="695737920"/>
                  </a:ext>
                </a:extLst>
              </a:tr>
              <a:tr h="342047"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solidFill>
                            <a:schemeClr val="lt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Microsoft Teams</a:t>
                      </a:r>
                    </a:p>
                  </a:txBody>
                  <a:tcPr marL="12833" marR="12833" marT="12833" marB="12833" anchor="ctr"/>
                </a:tc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Teams for Business, Teams for EDU, Meetings, Chat, Channels, MSteams</a:t>
                      </a:r>
                    </a:p>
                  </a:txBody>
                  <a:tcPr marL="12833" marR="12833" marT="12833" marB="12833" anchor="ctr"/>
                </a:tc>
                <a:extLst>
                  <a:ext uri="{0D108BD9-81ED-4DB2-BD59-A6C34878D82A}">
                    <a16:rowId xmlns:a16="http://schemas.microsoft.com/office/drawing/2014/main" val="1841658664"/>
                  </a:ext>
                </a:extLst>
              </a:tr>
              <a:tr h="342047"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solidFill>
                            <a:schemeClr val="lt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Surface</a:t>
                      </a:r>
                    </a:p>
                  </a:txBody>
                  <a:tcPr marL="12833" marR="12833" marT="12833" marB="12833" anchor="ctr"/>
                </a:tc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Surface devices, hardware &amp; accessories, deployment &amp; management</a:t>
                      </a:r>
                    </a:p>
                  </a:txBody>
                  <a:tcPr marL="12833" marR="12833" marT="12833" marB="12833" anchor="ctr"/>
                </a:tc>
                <a:extLst>
                  <a:ext uri="{0D108BD9-81ED-4DB2-BD59-A6C34878D82A}">
                    <a16:rowId xmlns:a16="http://schemas.microsoft.com/office/drawing/2014/main" val="2906857385"/>
                  </a:ext>
                </a:extLst>
              </a:tr>
              <a:tr h="625404"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solidFill>
                            <a:schemeClr val="lt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Microsoft 365</a:t>
                      </a:r>
                    </a:p>
                  </a:txBody>
                  <a:tcPr marL="12833" marR="12833" marT="12833" marB="12833" anchor="ctr"/>
                </a:tc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Outlook, Word, Excel, PowerPoint, OneNote, Access, Publisher, Microsoft 365 Admin Center, Exchange , Office Insider</a:t>
                      </a:r>
                    </a:p>
                  </a:txBody>
                  <a:tcPr marL="12833" marR="12833" marT="12833" marB="12833" anchor="ctr"/>
                </a:tc>
                <a:extLst>
                  <a:ext uri="{0D108BD9-81ED-4DB2-BD59-A6C34878D82A}">
                    <a16:rowId xmlns:a16="http://schemas.microsoft.com/office/drawing/2014/main" val="2377603953"/>
                  </a:ext>
                </a:extLst>
              </a:tr>
              <a:tr h="342047"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solidFill>
                            <a:schemeClr val="lt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Developer Technologies</a:t>
                      </a:r>
                    </a:p>
                  </a:txBody>
                  <a:tcPr marL="12833" marR="12833" marT="12833" marB="12833" anchor="ctr"/>
                </a:tc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Visual Studio, .NET, ASP.NET, Windows SDK, Office Add-ins, SQL Server </a:t>
                      </a:r>
                      <a:r>
                        <a:rPr lang="en-US" sz="1600" b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, HDInsight</a:t>
                      </a:r>
                      <a:endParaRPr lang="en-US" sz="16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2833" marR="12833" marT="12833" marB="12833" anchor="ctr"/>
                </a:tc>
                <a:extLst>
                  <a:ext uri="{0D108BD9-81ED-4DB2-BD59-A6C34878D82A}">
                    <a16:rowId xmlns:a16="http://schemas.microsoft.com/office/drawing/2014/main" val="552953912"/>
                  </a:ext>
                </a:extLst>
              </a:tr>
              <a:tr h="621590"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solidFill>
                            <a:schemeClr val="lt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Security &amp; Management</a:t>
                      </a:r>
                    </a:p>
                  </a:txBody>
                  <a:tcPr marL="12833" marR="12833" marT="12833" marB="12833" anchor="ctr"/>
                </a:tc>
                <a:tc>
                  <a:txBody>
                    <a:bodyPr/>
                    <a:lstStyle/>
                    <a:p>
                      <a:pPr marL="0" marR="0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Microsoft Defender, Intune, Endpoint Manager, Microsoft Purview, MFA, System Center</a:t>
                      </a:r>
                    </a:p>
                  </a:txBody>
                  <a:tcPr marL="12833" marR="12833" marT="12833" marB="12833" anchor="ctr"/>
                </a:tc>
                <a:extLst>
                  <a:ext uri="{0D108BD9-81ED-4DB2-BD59-A6C34878D82A}">
                    <a16:rowId xmlns:a16="http://schemas.microsoft.com/office/drawing/2014/main" val="2151078060"/>
                  </a:ext>
                </a:extLst>
              </a:tr>
            </a:tbl>
          </a:graphicData>
        </a:graphic>
      </p:graphicFrame>
      <p:sp>
        <p:nvSpPr>
          <p:cNvPr id="6" name="object 43">
            <a:extLst>
              <a:ext uri="{FF2B5EF4-FFF2-40B4-BE49-F238E27FC236}">
                <a16:creationId xmlns:a16="http://schemas.microsoft.com/office/drawing/2014/main" id="{CF240216-2C62-3D89-38DC-D7403645C334}"/>
              </a:ext>
            </a:extLst>
          </p:cNvPr>
          <p:cNvSpPr/>
          <p:nvPr/>
        </p:nvSpPr>
        <p:spPr>
          <a:xfrm>
            <a:off x="388486" y="6166271"/>
            <a:ext cx="11450320" cy="342900"/>
          </a:xfrm>
          <a:custGeom>
            <a:avLst/>
            <a:gdLst/>
            <a:ahLst/>
            <a:cxnLst/>
            <a:rect l="l" t="t" r="r" b="b"/>
            <a:pathLst>
              <a:path w="11450320" h="342900">
                <a:moveTo>
                  <a:pt x="11278882" y="0"/>
                </a:moveTo>
                <a:lnTo>
                  <a:pt x="40640" y="0"/>
                </a:lnTo>
                <a:lnTo>
                  <a:pt x="24701" y="3553"/>
                </a:lnTo>
                <a:lnTo>
                  <a:pt x="11742" y="12871"/>
                </a:lnTo>
                <a:lnTo>
                  <a:pt x="3072" y="26399"/>
                </a:lnTo>
                <a:lnTo>
                  <a:pt x="0" y="42583"/>
                </a:lnTo>
                <a:lnTo>
                  <a:pt x="1181" y="172783"/>
                </a:lnTo>
                <a:lnTo>
                  <a:pt x="7712" y="218245"/>
                </a:lnTo>
                <a:lnTo>
                  <a:pt x="25346" y="258989"/>
                </a:lnTo>
                <a:lnTo>
                  <a:pt x="52435" y="293398"/>
                </a:lnTo>
                <a:lnTo>
                  <a:pt x="87332" y="319855"/>
                </a:lnTo>
                <a:lnTo>
                  <a:pt x="128391" y="336742"/>
                </a:lnTo>
                <a:lnTo>
                  <a:pt x="173964" y="342442"/>
                </a:lnTo>
                <a:lnTo>
                  <a:pt x="11280584" y="342442"/>
                </a:lnTo>
                <a:lnTo>
                  <a:pt x="11325932" y="335840"/>
                </a:lnTo>
                <a:lnTo>
                  <a:pt x="11366567" y="318219"/>
                </a:lnTo>
                <a:lnTo>
                  <a:pt x="11400878" y="291201"/>
                </a:lnTo>
                <a:lnTo>
                  <a:pt x="11427257" y="256409"/>
                </a:lnTo>
                <a:lnTo>
                  <a:pt x="11444092" y="215464"/>
                </a:lnTo>
                <a:lnTo>
                  <a:pt x="11449773" y="169989"/>
                </a:lnTo>
                <a:lnTo>
                  <a:pt x="11443326" y="124793"/>
                </a:lnTo>
                <a:lnTo>
                  <a:pt x="11425912" y="84205"/>
                </a:lnTo>
                <a:lnTo>
                  <a:pt x="11399146" y="49828"/>
                </a:lnTo>
                <a:lnTo>
                  <a:pt x="11364643" y="23265"/>
                </a:lnTo>
                <a:lnTo>
                  <a:pt x="11324017" y="6121"/>
                </a:lnTo>
                <a:lnTo>
                  <a:pt x="11278882" y="0"/>
                </a:lnTo>
                <a:close/>
              </a:path>
            </a:pathLst>
          </a:custGeom>
          <a:solidFill>
            <a:srgbClr val="F4F3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4">
            <a:extLst>
              <a:ext uri="{FF2B5EF4-FFF2-40B4-BE49-F238E27FC236}">
                <a16:creationId xmlns:a16="http://schemas.microsoft.com/office/drawing/2014/main" id="{90131556-3F6F-2219-5AC9-50787958502C}"/>
              </a:ext>
            </a:extLst>
          </p:cNvPr>
          <p:cNvSpPr txBox="1"/>
          <p:nvPr/>
        </p:nvSpPr>
        <p:spPr>
          <a:xfrm>
            <a:off x="587189" y="6246229"/>
            <a:ext cx="230949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spc="45">
                <a:solidFill>
                  <a:srgbClr val="929497"/>
                </a:solidFill>
                <a:latin typeface="Segoe UI"/>
                <a:cs typeface="Segoe UI"/>
              </a:rPr>
              <a:t>Products Champion Program</a:t>
            </a:r>
            <a:endParaRPr sz="90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34140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B3ACEA3-E1C7-6E38-9A92-88D18B14F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8C08DCE6-0396-2DEF-CD76-1F4A081410D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1154" y="703377"/>
            <a:ext cx="5211445" cy="4392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95"/>
              </a:spcBef>
            </a:pPr>
            <a:r>
              <a:rPr lang="en-US" sz="2800" b="1">
                <a:solidFill>
                  <a:srgbClr val="454142"/>
                </a:solidFill>
                <a:effectLst/>
                <a:latin typeface="Segoe UI" panose="020B0502040204020203" pitchFamily="34" charset="0"/>
              </a:rPr>
              <a:t>Quality of Answer </a:t>
            </a:r>
            <a:endParaRPr sz="2800">
              <a:solidFill>
                <a:srgbClr val="454142"/>
              </a:solidFill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4E51250-CBE3-AB27-4DD9-7356136719CE}"/>
              </a:ext>
            </a:extLst>
          </p:cNvPr>
          <p:cNvSpPr/>
          <p:nvPr/>
        </p:nvSpPr>
        <p:spPr>
          <a:xfrm>
            <a:off x="388486" y="6166271"/>
            <a:ext cx="11450320" cy="342900"/>
          </a:xfrm>
          <a:custGeom>
            <a:avLst/>
            <a:gdLst/>
            <a:ahLst/>
            <a:cxnLst/>
            <a:rect l="l" t="t" r="r" b="b"/>
            <a:pathLst>
              <a:path w="11450320" h="342900">
                <a:moveTo>
                  <a:pt x="11278882" y="0"/>
                </a:moveTo>
                <a:lnTo>
                  <a:pt x="40640" y="0"/>
                </a:lnTo>
                <a:lnTo>
                  <a:pt x="24701" y="3553"/>
                </a:lnTo>
                <a:lnTo>
                  <a:pt x="11742" y="12871"/>
                </a:lnTo>
                <a:lnTo>
                  <a:pt x="3072" y="26399"/>
                </a:lnTo>
                <a:lnTo>
                  <a:pt x="0" y="42583"/>
                </a:lnTo>
                <a:lnTo>
                  <a:pt x="1181" y="172783"/>
                </a:lnTo>
                <a:lnTo>
                  <a:pt x="7712" y="218245"/>
                </a:lnTo>
                <a:lnTo>
                  <a:pt x="25346" y="258989"/>
                </a:lnTo>
                <a:lnTo>
                  <a:pt x="52435" y="293398"/>
                </a:lnTo>
                <a:lnTo>
                  <a:pt x="87332" y="319855"/>
                </a:lnTo>
                <a:lnTo>
                  <a:pt x="128391" y="336742"/>
                </a:lnTo>
                <a:lnTo>
                  <a:pt x="173964" y="342442"/>
                </a:lnTo>
                <a:lnTo>
                  <a:pt x="11280584" y="342442"/>
                </a:lnTo>
                <a:lnTo>
                  <a:pt x="11325932" y="335840"/>
                </a:lnTo>
                <a:lnTo>
                  <a:pt x="11366567" y="318219"/>
                </a:lnTo>
                <a:lnTo>
                  <a:pt x="11400878" y="291201"/>
                </a:lnTo>
                <a:lnTo>
                  <a:pt x="11427257" y="256409"/>
                </a:lnTo>
                <a:lnTo>
                  <a:pt x="11444092" y="215464"/>
                </a:lnTo>
                <a:lnTo>
                  <a:pt x="11449773" y="169989"/>
                </a:lnTo>
                <a:lnTo>
                  <a:pt x="11443326" y="124793"/>
                </a:lnTo>
                <a:lnTo>
                  <a:pt x="11425912" y="84205"/>
                </a:lnTo>
                <a:lnTo>
                  <a:pt x="11399146" y="49828"/>
                </a:lnTo>
                <a:lnTo>
                  <a:pt x="11364643" y="23265"/>
                </a:lnTo>
                <a:lnTo>
                  <a:pt x="11324017" y="6121"/>
                </a:lnTo>
                <a:lnTo>
                  <a:pt x="11278882" y="0"/>
                </a:lnTo>
                <a:close/>
              </a:path>
            </a:pathLst>
          </a:custGeom>
          <a:solidFill>
            <a:srgbClr val="F4F3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395715AA-ED75-BFB4-591F-12AF505CA7AA}"/>
              </a:ext>
            </a:extLst>
          </p:cNvPr>
          <p:cNvSpPr txBox="1"/>
          <p:nvPr/>
        </p:nvSpPr>
        <p:spPr>
          <a:xfrm>
            <a:off x="587194" y="6237188"/>
            <a:ext cx="2309495" cy="16030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>
              <a:spcBef>
                <a:spcPts val="170"/>
              </a:spcBef>
            </a:pPr>
            <a:r>
              <a:rPr lang="en-US" sz="900" spc="45">
                <a:solidFill>
                  <a:srgbClr val="929497"/>
                </a:solidFill>
                <a:latin typeface="Segoe UI"/>
                <a:cs typeface="Segoe UI"/>
              </a:rPr>
              <a:t>Products Champion Program</a:t>
            </a:r>
            <a:endParaRPr lang="en-US" sz="900">
              <a:latin typeface="Segoe UI"/>
              <a:cs typeface="Segoe U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826C31-C237-6385-7401-7825F1C2C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501" y="1255457"/>
            <a:ext cx="8718998" cy="464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18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6397A14-8BC7-C267-EE4E-9C32290EF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0D5247C-7717-33A8-ECAD-70A41E94A2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1154" y="703377"/>
            <a:ext cx="5211445" cy="4392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95"/>
              </a:spcBef>
            </a:pPr>
            <a:r>
              <a:rPr lang="en-US" sz="2800" b="1">
                <a:solidFill>
                  <a:srgbClr val="454142"/>
                </a:solidFill>
                <a:effectLst/>
                <a:latin typeface="Segoe UI" panose="020B0502040204020203" pitchFamily="34" charset="0"/>
              </a:rPr>
              <a:t>Final Remarks</a:t>
            </a:r>
            <a:endParaRPr sz="2800">
              <a:solidFill>
                <a:srgbClr val="454142"/>
              </a:solidFill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0EBBD770-F847-C215-37AD-EC1C41475D0F}"/>
              </a:ext>
            </a:extLst>
          </p:cNvPr>
          <p:cNvSpPr/>
          <p:nvPr/>
        </p:nvSpPr>
        <p:spPr>
          <a:xfrm>
            <a:off x="388486" y="6166271"/>
            <a:ext cx="11450320" cy="342900"/>
          </a:xfrm>
          <a:custGeom>
            <a:avLst/>
            <a:gdLst/>
            <a:ahLst/>
            <a:cxnLst/>
            <a:rect l="l" t="t" r="r" b="b"/>
            <a:pathLst>
              <a:path w="11450320" h="342900">
                <a:moveTo>
                  <a:pt x="11278882" y="0"/>
                </a:moveTo>
                <a:lnTo>
                  <a:pt x="40640" y="0"/>
                </a:lnTo>
                <a:lnTo>
                  <a:pt x="24701" y="3553"/>
                </a:lnTo>
                <a:lnTo>
                  <a:pt x="11742" y="12871"/>
                </a:lnTo>
                <a:lnTo>
                  <a:pt x="3072" y="26399"/>
                </a:lnTo>
                <a:lnTo>
                  <a:pt x="0" y="42583"/>
                </a:lnTo>
                <a:lnTo>
                  <a:pt x="1181" y="172783"/>
                </a:lnTo>
                <a:lnTo>
                  <a:pt x="7712" y="218245"/>
                </a:lnTo>
                <a:lnTo>
                  <a:pt x="25346" y="258989"/>
                </a:lnTo>
                <a:lnTo>
                  <a:pt x="52435" y="293398"/>
                </a:lnTo>
                <a:lnTo>
                  <a:pt x="87332" y="319855"/>
                </a:lnTo>
                <a:lnTo>
                  <a:pt x="128391" y="336742"/>
                </a:lnTo>
                <a:lnTo>
                  <a:pt x="173964" y="342442"/>
                </a:lnTo>
                <a:lnTo>
                  <a:pt x="11280584" y="342442"/>
                </a:lnTo>
                <a:lnTo>
                  <a:pt x="11325932" y="335840"/>
                </a:lnTo>
                <a:lnTo>
                  <a:pt x="11366567" y="318219"/>
                </a:lnTo>
                <a:lnTo>
                  <a:pt x="11400878" y="291201"/>
                </a:lnTo>
                <a:lnTo>
                  <a:pt x="11427257" y="256409"/>
                </a:lnTo>
                <a:lnTo>
                  <a:pt x="11444092" y="215464"/>
                </a:lnTo>
                <a:lnTo>
                  <a:pt x="11449773" y="169989"/>
                </a:lnTo>
                <a:lnTo>
                  <a:pt x="11443326" y="124793"/>
                </a:lnTo>
                <a:lnTo>
                  <a:pt x="11425912" y="84205"/>
                </a:lnTo>
                <a:lnTo>
                  <a:pt x="11399146" y="49828"/>
                </a:lnTo>
                <a:lnTo>
                  <a:pt x="11364643" y="23265"/>
                </a:lnTo>
                <a:lnTo>
                  <a:pt x="11324017" y="6121"/>
                </a:lnTo>
                <a:lnTo>
                  <a:pt x="11278882" y="0"/>
                </a:lnTo>
                <a:close/>
              </a:path>
            </a:pathLst>
          </a:custGeom>
          <a:solidFill>
            <a:srgbClr val="F4F3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30C3BC43-B99B-6A78-15FE-9E1121836A32}"/>
              </a:ext>
            </a:extLst>
          </p:cNvPr>
          <p:cNvSpPr txBox="1"/>
          <p:nvPr/>
        </p:nvSpPr>
        <p:spPr>
          <a:xfrm>
            <a:off x="587194" y="1656174"/>
            <a:ext cx="11112281" cy="3858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144">
              <a:lnSpc>
                <a:spcPct val="113000"/>
              </a:lnSpc>
              <a:spcBef>
                <a:spcPts val="100"/>
              </a:spcBef>
            </a:pPr>
            <a:r>
              <a:rPr lang="en-US" b="1">
                <a:solidFill>
                  <a:srgbClr val="404041"/>
                </a:solidFill>
                <a:latin typeface="Segoe UI" panose="020B0502040204020203" pitchFamily="34" charset="0"/>
              </a:rPr>
              <a:t>Stay Connected:</a:t>
            </a:r>
            <a:endParaRPr lang="en-US">
              <a:solidFill>
                <a:srgbClr val="404041"/>
              </a:solidFill>
              <a:latin typeface="Segoe UI" panose="020B0502040204020203" pitchFamily="34" charset="0"/>
            </a:endParaRPr>
          </a:p>
          <a:p>
            <a:pPr marL="9144" indent="-347472">
              <a:lnSpc>
                <a:spcPct val="113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We will continue to promote and share updates about the program on our </a:t>
            </a:r>
            <a:r>
              <a:rPr lang="en-US">
                <a:solidFill>
                  <a:schemeClr val="accent5"/>
                </a:solidFill>
                <a:latin typeface="Segoe UI" panose="020B05020402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</a:t>
            </a: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. </a:t>
            </a:r>
          </a:p>
          <a:p>
            <a:pPr marL="9144" indent="-347472">
              <a:lnSpc>
                <a:spcPct val="113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Follow the </a:t>
            </a:r>
            <a:r>
              <a:rPr lang="en-US">
                <a:solidFill>
                  <a:schemeClr val="accent5"/>
                </a:solidFill>
                <a:latin typeface="Segoe UI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 Community Hub</a:t>
            </a: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, here we will be posting, connecting and updating all members.</a:t>
            </a:r>
          </a:p>
          <a:p>
            <a:pPr marL="342900" indent="-342900">
              <a:lnSpc>
                <a:spcPct val="113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Invitations to the private group will be sent via email from </a:t>
            </a:r>
            <a:r>
              <a:rPr lang="en-US" u="sng">
                <a:solidFill>
                  <a:schemeClr val="accent5"/>
                </a:solidFill>
                <a:latin typeface="Segoe UI" panose="020B0502040204020203" pitchFamily="34" charset="0"/>
              </a:rPr>
              <a:t>Notifications@CommunityHub.Microsoft.com</a:t>
            </a:r>
          </a:p>
          <a:p>
            <a:pPr marL="9144">
              <a:lnSpc>
                <a:spcPct val="113000"/>
              </a:lnSpc>
              <a:spcBef>
                <a:spcPts val="100"/>
              </a:spcBef>
            </a:pPr>
            <a:r>
              <a:rPr lang="en-US" b="1">
                <a:solidFill>
                  <a:srgbClr val="404041"/>
                </a:solidFill>
                <a:latin typeface="Segoe UI" panose="020B0502040204020203" pitchFamily="34" charset="0"/>
              </a:rPr>
              <a:t>Track Your Progress:</a:t>
            </a:r>
          </a:p>
          <a:p>
            <a:pPr marL="9144" indent="-347472">
              <a:lnSpc>
                <a:spcPct val="113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We’ll monitor your monthly contributions and recognize your achievements within the community. Don’t forget to check our posts in the Tech Community </a:t>
            </a:r>
          </a:p>
          <a:p>
            <a:pPr>
              <a:lnSpc>
                <a:spcPct val="113000"/>
              </a:lnSpc>
              <a:spcBef>
                <a:spcPts val="100"/>
              </a:spcBef>
            </a:pPr>
            <a:r>
              <a:rPr lang="en-US" b="1">
                <a:solidFill>
                  <a:srgbClr val="404041"/>
                </a:solidFill>
                <a:latin typeface="Segoe UI" panose="020B0502040204020203" pitchFamily="34" charset="0"/>
              </a:rPr>
              <a:t>Interested in referring someone?</a:t>
            </a:r>
          </a:p>
          <a:p>
            <a:pPr marL="9144" indent="-347472">
              <a:lnSpc>
                <a:spcPct val="113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If you know someone who would be a great fit for this program, encourage them to sign up using </a:t>
            </a: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  <a:hlinkClick r:id="rId4"/>
              </a:rPr>
              <a:t>this form</a:t>
            </a: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.</a:t>
            </a:r>
          </a:p>
          <a:p>
            <a:pPr marL="9144">
              <a:lnSpc>
                <a:spcPct val="113000"/>
              </a:lnSpc>
              <a:spcBef>
                <a:spcPts val="100"/>
              </a:spcBef>
            </a:pPr>
            <a:r>
              <a:rPr lang="en-US" b="1">
                <a:solidFill>
                  <a:srgbClr val="404041"/>
                </a:solidFill>
                <a:latin typeface="Segoe UI" panose="020B0502040204020203" pitchFamily="34" charset="0"/>
              </a:rPr>
              <a:t>Need Help?</a:t>
            </a:r>
            <a:endParaRPr lang="en-US">
              <a:solidFill>
                <a:srgbClr val="404041"/>
              </a:solidFill>
              <a:latin typeface="Segoe UI" panose="020B0502040204020203" pitchFamily="34" charset="0"/>
            </a:endParaRPr>
          </a:p>
          <a:p>
            <a:pPr marL="9144" indent="-347472">
              <a:lnSpc>
                <a:spcPct val="113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You can reach out to us anytime at </a:t>
            </a:r>
            <a:r>
              <a:rPr lang="en-US">
                <a:solidFill>
                  <a:schemeClr val="accent5"/>
                </a:solidFill>
                <a:latin typeface="Segoe UI" panose="020B050204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Productchampions@microsoft.com</a:t>
            </a: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.</a:t>
            </a:r>
            <a:endParaRPr lang="en-US">
              <a:solidFill>
                <a:srgbClr val="40404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B7C93FD6-61F0-A6F4-CBF2-1F2BF7B0E5EF}"/>
              </a:ext>
            </a:extLst>
          </p:cNvPr>
          <p:cNvSpPr txBox="1"/>
          <p:nvPr/>
        </p:nvSpPr>
        <p:spPr>
          <a:xfrm>
            <a:off x="587194" y="6237188"/>
            <a:ext cx="2309495" cy="16030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>
              <a:spcBef>
                <a:spcPts val="170"/>
              </a:spcBef>
            </a:pPr>
            <a:r>
              <a:rPr lang="en-US" sz="900" spc="45">
                <a:solidFill>
                  <a:srgbClr val="929497"/>
                </a:solidFill>
                <a:latin typeface="Segoe UI"/>
                <a:cs typeface="Segoe UI"/>
              </a:rPr>
              <a:t>Products Champion Program</a:t>
            </a:r>
            <a:endParaRPr lang="en-US" sz="90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324778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719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70">
                <a:solidFill>
                  <a:srgbClr val="454142"/>
                </a:solidFill>
              </a:rPr>
              <a:t>QUESTIONS?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B02455E-A162-641B-BDAB-F003CFC7E5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300" y="0"/>
            <a:ext cx="51689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0D24CC-41B5-578E-2357-F9791E904F9F}"/>
              </a:ext>
            </a:extLst>
          </p:cNvPr>
          <p:cNvSpPr txBox="1"/>
          <p:nvPr/>
        </p:nvSpPr>
        <p:spPr>
          <a:xfrm>
            <a:off x="1044041" y="3703747"/>
            <a:ext cx="4550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Productchampions@microsoft.com </a:t>
            </a:r>
          </a:p>
        </p:txBody>
      </p:sp>
    </p:spTree>
    <p:extLst>
      <p:ext uri="{BB962C8B-B14F-4D97-AF65-F5344CB8AC3E}">
        <p14:creationId xmlns:p14="http://schemas.microsoft.com/office/powerpoint/2010/main" val="3973525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1695" y="0"/>
                </a:moveTo>
                <a:lnTo>
                  <a:pt x="0" y="0"/>
                </a:lnTo>
                <a:lnTo>
                  <a:pt x="0" y="6858000"/>
                </a:lnTo>
                <a:lnTo>
                  <a:pt x="12191695" y="6858000"/>
                </a:lnTo>
                <a:lnTo>
                  <a:pt x="12191695" y="0"/>
                </a:lnTo>
                <a:close/>
              </a:path>
            </a:pathLst>
          </a:custGeom>
          <a:solidFill>
            <a:srgbClr val="2A446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Picture 4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54D38833-5955-F84C-6DDB-4BF195C8D9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046" y="2350032"/>
            <a:ext cx="6831907" cy="196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64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B43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046930" y="1985373"/>
            <a:ext cx="6087745" cy="32060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0"/>
              </a:spcBef>
              <a:buClr>
                <a:srgbClr val="FF5C38"/>
              </a:buClr>
              <a:buChar char="•"/>
              <a:tabLst>
                <a:tab pos="184785" algn="l"/>
              </a:tabLst>
            </a:pPr>
            <a:r>
              <a:rPr lang="en-US" sz="2000">
                <a:solidFill>
                  <a:srgbClr val="FFFFFF"/>
                </a:solidFill>
                <a:latin typeface="Segoe UI"/>
                <a:cs typeface="Segoe UI"/>
              </a:rPr>
              <a:t>Welcome &amp; Introduction</a:t>
            </a:r>
          </a:p>
          <a:p>
            <a:pPr marL="184785" indent="-172085">
              <a:lnSpc>
                <a:spcPct val="100000"/>
              </a:lnSpc>
              <a:spcBef>
                <a:spcPts val="100"/>
              </a:spcBef>
              <a:buClr>
                <a:srgbClr val="FF5C38"/>
              </a:buClr>
              <a:buChar char="•"/>
              <a:tabLst>
                <a:tab pos="184785" algn="l"/>
              </a:tabLst>
            </a:pPr>
            <a:r>
              <a:rPr lang="en-US" sz="2000">
                <a:solidFill>
                  <a:srgbClr val="FFFFFF"/>
                </a:solidFill>
                <a:latin typeface="Segoe UI"/>
                <a:cs typeface="Segoe UI"/>
              </a:rPr>
              <a:t>Program Overview</a:t>
            </a:r>
          </a:p>
          <a:p>
            <a:pPr marL="184785" indent="-172085">
              <a:lnSpc>
                <a:spcPct val="100000"/>
              </a:lnSpc>
              <a:spcBef>
                <a:spcPts val="100"/>
              </a:spcBef>
              <a:buClr>
                <a:srgbClr val="FF5C38"/>
              </a:buClr>
              <a:buChar char="•"/>
              <a:tabLst>
                <a:tab pos="184785" algn="l"/>
              </a:tabLst>
            </a:pPr>
            <a:r>
              <a:rPr lang="en-US" sz="2000">
                <a:solidFill>
                  <a:srgbClr val="FFFFFF"/>
                </a:solidFill>
                <a:latin typeface="Segoe UI"/>
                <a:cs typeface="Segoe UI"/>
              </a:rPr>
              <a:t>Community Guidelines &amp; Privacy</a:t>
            </a:r>
          </a:p>
          <a:p>
            <a:pPr marL="184785" indent="-172085">
              <a:lnSpc>
                <a:spcPct val="100000"/>
              </a:lnSpc>
              <a:spcBef>
                <a:spcPts val="100"/>
              </a:spcBef>
              <a:buClr>
                <a:srgbClr val="FF5C38"/>
              </a:buClr>
              <a:buChar char="•"/>
              <a:tabLst>
                <a:tab pos="184785" algn="l"/>
              </a:tabLst>
            </a:pPr>
            <a:r>
              <a:rPr lang="en-US" sz="2000">
                <a:solidFill>
                  <a:srgbClr val="FFFFFF"/>
                </a:solidFill>
                <a:latin typeface="Segoe UI"/>
                <a:cs typeface="Segoe UI"/>
              </a:rPr>
              <a:t>Levels and Tiers</a:t>
            </a:r>
          </a:p>
          <a:p>
            <a:pPr marL="184785" indent="-172085">
              <a:lnSpc>
                <a:spcPct val="100000"/>
              </a:lnSpc>
              <a:spcBef>
                <a:spcPts val="100"/>
              </a:spcBef>
              <a:buClr>
                <a:srgbClr val="FF5C38"/>
              </a:buClr>
              <a:buChar char="•"/>
              <a:tabLst>
                <a:tab pos="184785" algn="l"/>
              </a:tabLst>
            </a:pPr>
            <a:r>
              <a:rPr lang="en-US" sz="2000">
                <a:solidFill>
                  <a:srgbClr val="FFFFFF"/>
                </a:solidFill>
                <a:latin typeface="Segoe UI"/>
                <a:cs typeface="Segoe UI"/>
              </a:rPr>
              <a:t>Level Requirement</a:t>
            </a:r>
          </a:p>
          <a:p>
            <a:pPr marL="184785" indent="-172085">
              <a:lnSpc>
                <a:spcPct val="100000"/>
              </a:lnSpc>
              <a:spcBef>
                <a:spcPts val="100"/>
              </a:spcBef>
              <a:buClr>
                <a:srgbClr val="FF5C38"/>
              </a:buClr>
              <a:buChar char="•"/>
              <a:tabLst>
                <a:tab pos="184785" algn="l"/>
              </a:tabLst>
            </a:pPr>
            <a:r>
              <a:rPr lang="en-US" sz="2000">
                <a:solidFill>
                  <a:srgbClr val="FFFFFF"/>
                </a:solidFill>
                <a:latin typeface="Segoe UI"/>
                <a:cs typeface="Segoe UI"/>
              </a:rPr>
              <a:t>Rewards &amp; Recognition</a:t>
            </a:r>
          </a:p>
          <a:p>
            <a:pPr marL="184785" indent="-172085">
              <a:lnSpc>
                <a:spcPct val="100000"/>
              </a:lnSpc>
              <a:spcBef>
                <a:spcPts val="100"/>
              </a:spcBef>
              <a:buClr>
                <a:srgbClr val="FF5C38"/>
              </a:buClr>
              <a:buChar char="•"/>
              <a:tabLst>
                <a:tab pos="184785" algn="l"/>
              </a:tabLst>
            </a:pPr>
            <a:r>
              <a:rPr lang="en-US" sz="2000">
                <a:solidFill>
                  <a:srgbClr val="FFFFFF"/>
                </a:solidFill>
                <a:latin typeface="Segoe UI"/>
                <a:cs typeface="Segoe UI"/>
              </a:rPr>
              <a:t>Getting Started</a:t>
            </a:r>
          </a:p>
          <a:p>
            <a:pPr marL="184785" indent="-172085">
              <a:lnSpc>
                <a:spcPct val="100000"/>
              </a:lnSpc>
              <a:spcBef>
                <a:spcPts val="100"/>
              </a:spcBef>
              <a:buClr>
                <a:srgbClr val="FF5C38"/>
              </a:buClr>
              <a:buChar char="•"/>
              <a:tabLst>
                <a:tab pos="184785" algn="l"/>
              </a:tabLst>
            </a:pPr>
            <a:r>
              <a:rPr lang="en-US" sz="2000">
                <a:solidFill>
                  <a:srgbClr val="FFFFFF"/>
                </a:solidFill>
                <a:latin typeface="Segoe UI"/>
                <a:cs typeface="Segoe UI"/>
              </a:rPr>
              <a:t>Staying Connected</a:t>
            </a:r>
          </a:p>
          <a:p>
            <a:pPr marL="184785" indent="-172085">
              <a:lnSpc>
                <a:spcPct val="100000"/>
              </a:lnSpc>
              <a:spcBef>
                <a:spcPts val="100"/>
              </a:spcBef>
              <a:buClr>
                <a:srgbClr val="FF5C38"/>
              </a:buClr>
              <a:buChar char="•"/>
              <a:tabLst>
                <a:tab pos="184785" algn="l"/>
              </a:tabLst>
            </a:pPr>
            <a:r>
              <a:rPr lang="en-US" sz="2000">
                <a:solidFill>
                  <a:srgbClr val="FFFFFF"/>
                </a:solidFill>
                <a:latin typeface="Segoe UI"/>
                <a:cs typeface="Segoe UI"/>
              </a:rPr>
              <a:t>Final Remarks</a:t>
            </a:r>
          </a:p>
          <a:p>
            <a:pPr marL="184785" indent="-172085">
              <a:lnSpc>
                <a:spcPct val="100000"/>
              </a:lnSpc>
              <a:spcBef>
                <a:spcPts val="100"/>
              </a:spcBef>
              <a:buClr>
                <a:srgbClr val="FF5C38"/>
              </a:buClr>
              <a:buChar char="•"/>
              <a:tabLst>
                <a:tab pos="184785" algn="l"/>
              </a:tabLst>
            </a:pPr>
            <a:r>
              <a:rPr lang="en-US" sz="2000">
                <a:solidFill>
                  <a:srgbClr val="FFFFFF"/>
                </a:solidFill>
                <a:latin typeface="Segoe UI"/>
                <a:cs typeface="Segoe UI"/>
              </a:rPr>
              <a:t>Questions &amp; Contact</a:t>
            </a:r>
            <a:endParaRPr sz="2000">
              <a:latin typeface="Segoe UI"/>
              <a:cs typeface="Segoe U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46930" y="814901"/>
            <a:ext cx="264033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pc="75"/>
              <a:t>CONTENTS</a:t>
            </a:r>
            <a:endParaRPr spc="75"/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30F15867-B821-85AD-16D0-943F82E413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0"/>
            <a:ext cx="4114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390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B43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Picture 345">
            <a:extLst>
              <a:ext uri="{FF2B5EF4-FFF2-40B4-BE49-F238E27FC236}">
                <a16:creationId xmlns:a16="http://schemas.microsoft.com/office/drawing/2014/main" id="{85268234-4AAE-DB50-5478-0129A91F5D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0"/>
            <a:ext cx="7658100" cy="6858000"/>
          </a:xfrm>
          <a:prstGeom prst="rect">
            <a:avLst/>
          </a:prstGeom>
        </p:spPr>
      </p:pic>
      <p:sp>
        <p:nvSpPr>
          <p:cNvPr id="87" name="object 87"/>
          <p:cNvSpPr txBox="1"/>
          <p:nvPr/>
        </p:nvSpPr>
        <p:spPr>
          <a:xfrm>
            <a:off x="541883" y="2865585"/>
            <a:ext cx="5112385" cy="1206099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 marR="5080">
              <a:lnSpc>
                <a:spcPts val="4240"/>
              </a:lnSpc>
              <a:spcBef>
                <a:spcPts val="505"/>
              </a:spcBef>
            </a:pPr>
            <a:r>
              <a:rPr lang="en-US" sz="3800" b="1">
                <a:solidFill>
                  <a:srgbClr val="FFFFFF"/>
                </a:solidFill>
                <a:latin typeface="Segoe UI"/>
                <a:cs typeface="Segoe UI"/>
              </a:rPr>
              <a:t>Welcome </a:t>
            </a:r>
          </a:p>
          <a:p>
            <a:pPr marL="12700" marR="5080">
              <a:lnSpc>
                <a:spcPts val="4240"/>
              </a:lnSpc>
              <a:spcBef>
                <a:spcPts val="505"/>
              </a:spcBef>
            </a:pPr>
            <a:r>
              <a:rPr lang="en-US" sz="3800" b="1">
                <a:solidFill>
                  <a:srgbClr val="FFFFFF"/>
                </a:solidFill>
                <a:latin typeface="Segoe UI"/>
                <a:cs typeface="Segoe UI"/>
              </a:rPr>
              <a:t>To The Program</a:t>
            </a:r>
            <a:endParaRPr sz="3800">
              <a:latin typeface="Segoe UI"/>
              <a:cs typeface="Segoe U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DD0CD9-6E87-5CBC-180C-EED2F3882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911" y="1683668"/>
            <a:ext cx="2816770" cy="81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666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8470E0B-12A6-1173-7A1B-8E8348C7C9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803842" y="4512309"/>
            <a:ext cx="8261137" cy="7521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26390" algn="l"/>
              </a:tabLst>
            </a:pPr>
            <a:r>
              <a:rPr sz="2100" b="0" spc="-50">
                <a:latin typeface="Segoe UI Light"/>
                <a:cs typeface="Segoe UI Light"/>
              </a:rPr>
              <a:t>–</a:t>
            </a:r>
            <a:r>
              <a:rPr lang="en-US" sz="2400" i="1"/>
              <a:t>You’re joining a movement that celebrates helpfulness, consistency, and collaboration across the Microsoft Community.</a:t>
            </a:r>
            <a:endParaRPr sz="2100">
              <a:latin typeface="Segoe UI Light"/>
              <a:cs typeface="Segoe UI Light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0B5E44FD-28DD-4424-D80B-4C3C8A6B9F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03842" y="2345690"/>
            <a:ext cx="7705255" cy="21666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en-US" sz="2000"/>
              <a:t>Welcome to the Product Champions Program — a community-driven initiative designed to recognize and support contributors across Microsoft Q&amp;A. Whether you're just starting out or are already an experienced helper, this program provides a clear path to grow your impact, connect with others, and unlock opportunities to grow as a contributor.</a:t>
            </a:r>
            <a:br>
              <a:rPr lang="en-US" sz="2000"/>
            </a:b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405800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bject 84"/>
          <p:cNvSpPr txBox="1">
            <a:spLocks noGrp="1"/>
          </p:cNvSpPr>
          <p:nvPr>
            <p:ph type="body" idx="1"/>
          </p:nvPr>
        </p:nvSpPr>
        <p:spPr>
          <a:xfrm>
            <a:off x="548085" y="2865585"/>
            <a:ext cx="5112385" cy="1744708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6350" marR="5080">
              <a:lnSpc>
                <a:spcPts val="4240"/>
              </a:lnSpc>
              <a:spcBef>
                <a:spcPts val="505"/>
              </a:spcBef>
            </a:pPr>
            <a:r>
              <a:rPr lang="en-US">
                <a:solidFill>
                  <a:srgbClr val="454142"/>
                </a:solidFill>
                <a:latin typeface="Segoe UI" panose="020B0502040204020203" pitchFamily="34" charset="0"/>
              </a:rPr>
              <a:t>Community Guidelines </a:t>
            </a:r>
          </a:p>
          <a:p>
            <a:pPr marL="6350" marR="5080">
              <a:lnSpc>
                <a:spcPts val="4240"/>
              </a:lnSpc>
              <a:spcBef>
                <a:spcPts val="505"/>
              </a:spcBef>
            </a:pPr>
            <a:r>
              <a:rPr lang="en-US">
                <a:solidFill>
                  <a:srgbClr val="454142"/>
                </a:solidFill>
                <a:latin typeface="Segoe UI" panose="020B0502040204020203" pitchFamily="34" charset="0"/>
              </a:rPr>
              <a:t>&amp; Privacy</a:t>
            </a:r>
          </a:p>
        </p:txBody>
      </p:sp>
      <p:pic>
        <p:nvPicPr>
          <p:cNvPr id="113" name="Picture 112">
            <a:extLst>
              <a:ext uri="{FF2B5EF4-FFF2-40B4-BE49-F238E27FC236}">
                <a16:creationId xmlns:a16="http://schemas.microsoft.com/office/drawing/2014/main" id="{48F4C258-F5F9-25A4-5C1F-E07C417439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647" y="-7490"/>
            <a:ext cx="5120458" cy="6865490"/>
          </a:xfrm>
          <a:prstGeom prst="rect">
            <a:avLst/>
          </a:prstGeom>
        </p:spPr>
      </p:pic>
      <p:pic>
        <p:nvPicPr>
          <p:cNvPr id="3" name="Picture 2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805608BB-ED78-D8C7-835A-7EE13DABA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85" y="1771179"/>
            <a:ext cx="2908702" cy="83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394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38BE1C5-B399-C6AA-4C36-A150566A9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0CE7680C-BB9A-5A00-1799-908E132500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1154" y="703377"/>
            <a:ext cx="5211445" cy="4392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95"/>
              </a:spcBef>
            </a:pPr>
            <a:r>
              <a:rPr lang="en-US" sz="2800">
                <a:solidFill>
                  <a:srgbClr val="454142"/>
                </a:solidFill>
              </a:rPr>
              <a:t>Respect &amp; Safety</a:t>
            </a:r>
            <a:endParaRPr sz="2800">
              <a:solidFill>
                <a:srgbClr val="454142"/>
              </a:solidFill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2D1D46F2-A6D8-30B2-864C-EE25AFB1CB39}"/>
              </a:ext>
            </a:extLst>
          </p:cNvPr>
          <p:cNvSpPr/>
          <p:nvPr/>
        </p:nvSpPr>
        <p:spPr>
          <a:xfrm>
            <a:off x="388486" y="6166271"/>
            <a:ext cx="11450320" cy="342900"/>
          </a:xfrm>
          <a:custGeom>
            <a:avLst/>
            <a:gdLst/>
            <a:ahLst/>
            <a:cxnLst/>
            <a:rect l="l" t="t" r="r" b="b"/>
            <a:pathLst>
              <a:path w="11450320" h="342900">
                <a:moveTo>
                  <a:pt x="11278882" y="0"/>
                </a:moveTo>
                <a:lnTo>
                  <a:pt x="40640" y="0"/>
                </a:lnTo>
                <a:lnTo>
                  <a:pt x="24701" y="3553"/>
                </a:lnTo>
                <a:lnTo>
                  <a:pt x="11742" y="12871"/>
                </a:lnTo>
                <a:lnTo>
                  <a:pt x="3072" y="26399"/>
                </a:lnTo>
                <a:lnTo>
                  <a:pt x="0" y="42583"/>
                </a:lnTo>
                <a:lnTo>
                  <a:pt x="1181" y="172783"/>
                </a:lnTo>
                <a:lnTo>
                  <a:pt x="7712" y="218245"/>
                </a:lnTo>
                <a:lnTo>
                  <a:pt x="25346" y="258989"/>
                </a:lnTo>
                <a:lnTo>
                  <a:pt x="52435" y="293398"/>
                </a:lnTo>
                <a:lnTo>
                  <a:pt x="87332" y="319855"/>
                </a:lnTo>
                <a:lnTo>
                  <a:pt x="128391" y="336742"/>
                </a:lnTo>
                <a:lnTo>
                  <a:pt x="173964" y="342442"/>
                </a:lnTo>
                <a:lnTo>
                  <a:pt x="11280584" y="342442"/>
                </a:lnTo>
                <a:lnTo>
                  <a:pt x="11325932" y="335840"/>
                </a:lnTo>
                <a:lnTo>
                  <a:pt x="11366567" y="318219"/>
                </a:lnTo>
                <a:lnTo>
                  <a:pt x="11400878" y="291201"/>
                </a:lnTo>
                <a:lnTo>
                  <a:pt x="11427257" y="256409"/>
                </a:lnTo>
                <a:lnTo>
                  <a:pt x="11444092" y="215464"/>
                </a:lnTo>
                <a:lnTo>
                  <a:pt x="11449773" y="169989"/>
                </a:lnTo>
                <a:lnTo>
                  <a:pt x="11443326" y="124793"/>
                </a:lnTo>
                <a:lnTo>
                  <a:pt x="11425912" y="84205"/>
                </a:lnTo>
                <a:lnTo>
                  <a:pt x="11399146" y="49828"/>
                </a:lnTo>
                <a:lnTo>
                  <a:pt x="11364643" y="23265"/>
                </a:lnTo>
                <a:lnTo>
                  <a:pt x="11324017" y="6121"/>
                </a:lnTo>
                <a:lnTo>
                  <a:pt x="11278882" y="0"/>
                </a:lnTo>
                <a:close/>
              </a:path>
            </a:pathLst>
          </a:custGeom>
          <a:solidFill>
            <a:srgbClr val="F4F3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6D06FF48-8193-4F3B-935F-CFA16D3821BE}"/>
              </a:ext>
            </a:extLst>
          </p:cNvPr>
          <p:cNvSpPr txBox="1"/>
          <p:nvPr/>
        </p:nvSpPr>
        <p:spPr>
          <a:xfrm>
            <a:off x="587194" y="1472887"/>
            <a:ext cx="11178429" cy="3912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467359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We’re committed to maintaining a safe, inclusive, and respectful environment. Please follow these guidelines:</a:t>
            </a:r>
          </a:p>
          <a:p>
            <a:pPr marL="12065" marR="467359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tabLst>
                <a:tab pos="195580" algn="l"/>
              </a:tabLst>
            </a:pPr>
            <a:endParaRPr lang="en-US" sz="2000">
              <a:solidFill>
                <a:srgbClr val="404041"/>
              </a:solidFill>
              <a:latin typeface="Segoe UI"/>
              <a:cs typeface="Segoe UI"/>
            </a:endParaRP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Be kind and constructive in your responses</a:t>
            </a: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Respect user privacy — never share personal info</a:t>
            </a: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Report any inappropriate behavior or content</a:t>
            </a: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Use the “Report” button or contact the CET team directly</a:t>
            </a: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Don't engage trolls. Trolls intentionally SPAM forums, intentionally steer topics off track, and a host of other unproductive activities.</a:t>
            </a: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>
                <a:solidFill>
                  <a:srgbClr val="404041"/>
                </a:solidFill>
                <a:latin typeface="Segoe UI"/>
                <a:cs typeface="Segoe UI"/>
              </a:rPr>
              <a:t>Helpful Links: </a:t>
            </a:r>
            <a:r>
              <a:rPr lang="en-US" sz="2000">
                <a:solidFill>
                  <a:srgbClr val="404041"/>
                </a:solidFill>
                <a:latin typeface="Segoe UI"/>
                <a:cs typeface="Segoe UI"/>
                <a:hlinkClick r:id="rId2"/>
              </a:rPr>
              <a:t>Getting Started Microsoft Q&amp;A</a:t>
            </a:r>
            <a:endParaRPr lang="en-US" sz="2000">
              <a:solidFill>
                <a:srgbClr val="404041"/>
              </a:solidFill>
              <a:latin typeface="Segoe UI"/>
              <a:cs typeface="Segoe UI"/>
            </a:endParaRPr>
          </a:p>
          <a:p>
            <a:pPr marL="354965" marR="467359" indent="-342900">
              <a:lnSpc>
                <a:spcPct val="112500"/>
              </a:lnSpc>
              <a:spcBef>
                <a:spcPts val="100"/>
              </a:spcBef>
              <a:buClr>
                <a:srgbClr val="FF5C38"/>
              </a:buClr>
              <a:buFont typeface="Arial" panose="020B0604020202020204" pitchFamily="34" charset="0"/>
              <a:buChar char="•"/>
              <a:tabLst>
                <a:tab pos="195580" algn="l"/>
              </a:tabLst>
            </a:pPr>
            <a:r>
              <a:rPr lang="en-US" sz="2000" b="0" i="0" u="none" strike="noStrike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Know </a:t>
            </a:r>
            <a:r>
              <a:rPr lang="en-US" sz="2000" b="0" i="0" u="sng" strike="noStrike">
                <a:solidFill>
                  <a:srgbClr val="0563C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Code of Conduct</a:t>
            </a:r>
            <a:r>
              <a:rPr lang="en-US" sz="200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&amp; </a:t>
            </a:r>
            <a:r>
              <a:rPr lang="en-US" sz="2000" b="0" i="0" u="sng" strike="noStrike">
                <a:solidFill>
                  <a:srgbClr val="0563C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  <a:hlinkClick r:id="rId4"/>
              </a:rPr>
              <a:t>Terms of Use</a:t>
            </a:r>
            <a:endParaRPr lang="en-US" sz="2000" b="0" i="0" u="sng" strike="noStrike">
              <a:solidFill>
                <a:srgbClr val="0563C1"/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CB058A0F-AA9F-1F79-AC84-594489CBD61C}"/>
              </a:ext>
            </a:extLst>
          </p:cNvPr>
          <p:cNvSpPr txBox="1"/>
          <p:nvPr/>
        </p:nvSpPr>
        <p:spPr>
          <a:xfrm>
            <a:off x="587194" y="6237188"/>
            <a:ext cx="2309495" cy="16030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>
              <a:spcBef>
                <a:spcPts val="170"/>
              </a:spcBef>
            </a:pPr>
            <a:r>
              <a:rPr lang="en-US" sz="900" spc="45">
                <a:solidFill>
                  <a:srgbClr val="929497"/>
                </a:solidFill>
                <a:latin typeface="Segoe UI"/>
                <a:cs typeface="Segoe UI"/>
              </a:rPr>
              <a:t>Products Champion Program</a:t>
            </a:r>
            <a:endParaRPr lang="en-US" sz="90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217017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B43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48085" y="2865585"/>
            <a:ext cx="5112385" cy="1141979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6350" marR="5080">
              <a:lnSpc>
                <a:spcPts val="4240"/>
              </a:lnSpc>
              <a:spcBef>
                <a:spcPts val="505"/>
              </a:spcBef>
            </a:pPr>
            <a:r>
              <a:rPr lang="en-US">
                <a:latin typeface="Segoe UI" panose="020B0502040204020203" pitchFamily="34" charset="0"/>
              </a:rPr>
              <a:t>Let's discuss levels and tiers</a:t>
            </a:r>
            <a:endParaRPr lang="en-US" spc="55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E5C65702-441D-8A1C-BC30-F49B39F937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100" y="0"/>
            <a:ext cx="51689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DAAAF7-FDD9-AD6B-30C8-324DEDE98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911" y="1683668"/>
            <a:ext cx="2816770" cy="81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518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DBCF397-9CD1-9FD7-2CEE-26CBF3906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230CBE38-13F4-55A3-9635-E67A55AF3E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1143" y="387613"/>
            <a:ext cx="7086987" cy="4392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100"/>
              </a:spcBef>
            </a:pPr>
            <a:r>
              <a:rPr lang="en-US" sz="2800" spc="75">
                <a:solidFill>
                  <a:srgbClr val="454142"/>
                </a:solidFill>
                <a:latin typeface="Segoe UI" panose="020B0502040204020203" pitchFamily="34" charset="0"/>
              </a:rPr>
              <a:t>Product Tracks and Levels </a:t>
            </a:r>
            <a:endParaRPr sz="2800" spc="75">
              <a:solidFill>
                <a:srgbClr val="454142"/>
              </a:solidFill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4908EF52-A604-10C3-B5AD-76B9DF8F1224}"/>
              </a:ext>
            </a:extLst>
          </p:cNvPr>
          <p:cNvSpPr/>
          <p:nvPr/>
        </p:nvSpPr>
        <p:spPr>
          <a:xfrm>
            <a:off x="388486" y="6166271"/>
            <a:ext cx="11450320" cy="342900"/>
          </a:xfrm>
          <a:custGeom>
            <a:avLst/>
            <a:gdLst/>
            <a:ahLst/>
            <a:cxnLst/>
            <a:rect l="l" t="t" r="r" b="b"/>
            <a:pathLst>
              <a:path w="11450320" h="342900">
                <a:moveTo>
                  <a:pt x="11278882" y="0"/>
                </a:moveTo>
                <a:lnTo>
                  <a:pt x="40640" y="0"/>
                </a:lnTo>
                <a:lnTo>
                  <a:pt x="24701" y="3553"/>
                </a:lnTo>
                <a:lnTo>
                  <a:pt x="11742" y="12871"/>
                </a:lnTo>
                <a:lnTo>
                  <a:pt x="3072" y="26399"/>
                </a:lnTo>
                <a:lnTo>
                  <a:pt x="0" y="42583"/>
                </a:lnTo>
                <a:lnTo>
                  <a:pt x="1181" y="172783"/>
                </a:lnTo>
                <a:lnTo>
                  <a:pt x="7712" y="218245"/>
                </a:lnTo>
                <a:lnTo>
                  <a:pt x="25346" y="258989"/>
                </a:lnTo>
                <a:lnTo>
                  <a:pt x="52435" y="293398"/>
                </a:lnTo>
                <a:lnTo>
                  <a:pt x="87332" y="319855"/>
                </a:lnTo>
                <a:lnTo>
                  <a:pt x="128391" y="336742"/>
                </a:lnTo>
                <a:lnTo>
                  <a:pt x="173964" y="342442"/>
                </a:lnTo>
                <a:lnTo>
                  <a:pt x="11280584" y="342442"/>
                </a:lnTo>
                <a:lnTo>
                  <a:pt x="11325932" y="335840"/>
                </a:lnTo>
                <a:lnTo>
                  <a:pt x="11366567" y="318219"/>
                </a:lnTo>
                <a:lnTo>
                  <a:pt x="11400878" y="291201"/>
                </a:lnTo>
                <a:lnTo>
                  <a:pt x="11427257" y="256409"/>
                </a:lnTo>
                <a:lnTo>
                  <a:pt x="11444092" y="215464"/>
                </a:lnTo>
                <a:lnTo>
                  <a:pt x="11449773" y="169989"/>
                </a:lnTo>
                <a:lnTo>
                  <a:pt x="11443326" y="124793"/>
                </a:lnTo>
                <a:lnTo>
                  <a:pt x="11425912" y="84205"/>
                </a:lnTo>
                <a:lnTo>
                  <a:pt x="11399146" y="49828"/>
                </a:lnTo>
                <a:lnTo>
                  <a:pt x="11364643" y="23265"/>
                </a:lnTo>
                <a:lnTo>
                  <a:pt x="11324017" y="6121"/>
                </a:lnTo>
                <a:lnTo>
                  <a:pt x="11278882" y="0"/>
                </a:lnTo>
                <a:close/>
              </a:path>
            </a:pathLst>
          </a:custGeom>
          <a:solidFill>
            <a:srgbClr val="F4F3F5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B76DA3B-34EB-09B3-F909-E4EE8DD8E9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50704"/>
              </p:ext>
            </p:extLst>
          </p:nvPr>
        </p:nvGraphicFramePr>
        <p:xfrm>
          <a:off x="6936280" y="3318260"/>
          <a:ext cx="4544764" cy="2299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44764">
                  <a:extLst>
                    <a:ext uri="{9D8B030D-6E8A-4147-A177-3AD203B41FA5}">
                      <a16:colId xmlns:a16="http://schemas.microsoft.com/office/drawing/2014/main" val="4262598104"/>
                    </a:ext>
                  </a:extLst>
                </a:gridCol>
              </a:tblGrid>
              <a:tr h="269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b="0">
                          <a:solidFill>
                            <a:schemeClr val="lt1"/>
                          </a:solidFill>
                        </a:rPr>
                        <a:t>Product Tracks</a:t>
                      </a:r>
                      <a:endParaRPr lang="en-US" b="0">
                        <a:solidFill>
                          <a:schemeClr val="lt1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2833" marR="12833" marT="12833" marB="12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1898370"/>
                  </a:ext>
                </a:extLst>
              </a:tr>
              <a:tr h="372517">
                <a:tc>
                  <a:txBody>
                    <a:bodyPr/>
                    <a:lstStyle/>
                    <a:p>
                      <a:pPr marL="0" marR="0" algn="ctr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Windows</a:t>
                      </a:r>
                      <a:endParaRPr lang="en-US" sz="1600" b="0">
                        <a:ln>
                          <a:noFill/>
                        </a:ln>
                        <a:solidFill>
                          <a:srgbClr val="000000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2833" marR="12833" marT="12833" marB="12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737920"/>
                  </a:ext>
                </a:extLst>
              </a:tr>
              <a:tr h="241527">
                <a:tc>
                  <a:txBody>
                    <a:bodyPr/>
                    <a:lstStyle/>
                    <a:p>
                      <a:pPr marL="0" marR="0" algn="ctr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Microsoft Teams</a:t>
                      </a:r>
                      <a:endParaRPr lang="en-US" sz="1600" b="0">
                        <a:ln>
                          <a:noFill/>
                        </a:ln>
                        <a:solidFill>
                          <a:srgbClr val="000000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2833" marR="12833" marT="12833" marB="12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658664"/>
                  </a:ext>
                </a:extLst>
              </a:tr>
              <a:tr h="241527">
                <a:tc>
                  <a:txBody>
                    <a:bodyPr/>
                    <a:lstStyle/>
                    <a:p>
                      <a:pPr marL="0" marR="0" algn="ctr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Surface</a:t>
                      </a:r>
                      <a:endParaRPr lang="en-US" sz="1600" b="0">
                        <a:ln>
                          <a:noFill/>
                        </a:ln>
                        <a:solidFill>
                          <a:srgbClr val="000000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2833" marR="12833" marT="12833" marB="12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857385"/>
                  </a:ext>
                </a:extLst>
              </a:tr>
              <a:tr h="372517">
                <a:tc>
                  <a:txBody>
                    <a:bodyPr/>
                    <a:lstStyle/>
                    <a:p>
                      <a:pPr marL="0" marR="0" algn="ctr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Microsoft 365</a:t>
                      </a:r>
                      <a:endParaRPr lang="en-US" sz="1600" b="0">
                        <a:ln>
                          <a:noFill/>
                        </a:ln>
                        <a:solidFill>
                          <a:srgbClr val="000000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2833" marR="12833" marT="12833" marB="12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603953"/>
                  </a:ext>
                </a:extLst>
              </a:tr>
              <a:tr h="241527">
                <a:tc>
                  <a:txBody>
                    <a:bodyPr/>
                    <a:lstStyle/>
                    <a:p>
                      <a:pPr marL="0" marR="0" algn="ctr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Developer Technologies</a:t>
                      </a:r>
                      <a:endParaRPr lang="en-US" sz="1600" b="0">
                        <a:ln>
                          <a:noFill/>
                        </a:ln>
                        <a:solidFill>
                          <a:srgbClr val="000000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2833" marR="12833" marT="12833" marB="12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953912"/>
                  </a:ext>
                </a:extLst>
              </a:tr>
              <a:tr h="370245">
                <a:tc>
                  <a:txBody>
                    <a:bodyPr/>
                    <a:lstStyle/>
                    <a:p>
                      <a:pPr marL="0" marR="0" algn="ctr" eaLnBrk="1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0">
                          <a:ln>
                            <a:noFill/>
                          </a:ln>
                          <a:solidFill>
                            <a:srgbClr val="000000"/>
                          </a:solidFill>
                        </a:rPr>
                        <a:t>Security &amp; Management</a:t>
                      </a:r>
                      <a:endParaRPr lang="en-US" sz="1600" b="0">
                        <a:ln>
                          <a:noFill/>
                        </a:ln>
                        <a:solidFill>
                          <a:srgbClr val="000000"/>
                        </a:solidFill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12833" marR="12833" marT="12833" marB="12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107806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189E05B-F62D-8D3E-E152-7A4DEB63550E}"/>
              </a:ext>
            </a:extLst>
          </p:cNvPr>
          <p:cNvSpPr txBox="1"/>
          <p:nvPr/>
        </p:nvSpPr>
        <p:spPr>
          <a:xfrm>
            <a:off x="531143" y="3255170"/>
            <a:ext cx="609506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404041"/>
                </a:solidFill>
                <a:latin typeface="Segoe UI"/>
                <a:cs typeface="Segoe UI"/>
              </a:rPr>
              <a:t>The Product Champions Program is organized into six product tracks, and every participant is automatically enrolled in all tracks. </a:t>
            </a: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After achieving the Answerer level in tier 1, you’ll follow a defined progression through six levels.</a:t>
            </a:r>
          </a:p>
          <a:p>
            <a:endParaRPr lang="en-US">
              <a:solidFill>
                <a:srgbClr val="404041"/>
              </a:solidFill>
              <a:latin typeface="Segoe UI"/>
              <a:cs typeface="Segoe UI"/>
            </a:endParaRPr>
          </a:p>
          <a:p>
            <a:r>
              <a:rPr lang="en-US">
                <a:solidFill>
                  <a:srgbClr val="404041"/>
                </a:solidFill>
                <a:latin typeface="Segoe UI"/>
                <a:cs typeface="Segoe UI"/>
              </a:rPr>
              <a:t>As you grow, you’ll move through six distinct levels — from Answerer to Champion — </a:t>
            </a:r>
            <a:r>
              <a:rPr lang="en-US">
                <a:solidFill>
                  <a:srgbClr val="404041"/>
                </a:solidFill>
                <a:latin typeface="Segoe UI" panose="020B0502040204020203" pitchFamily="34" charset="0"/>
              </a:rPr>
              <a:t>determined by your participation, helpfulness, and engagement. </a:t>
            </a:r>
            <a:endParaRPr lang="en-US">
              <a:solidFill>
                <a:srgbClr val="404041"/>
              </a:solidFill>
              <a:latin typeface="Segoe UI"/>
              <a:cs typeface="Segoe U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ABBDAF7-BACD-7760-046B-D8AC34FDE6FD}"/>
              </a:ext>
            </a:extLst>
          </p:cNvPr>
          <p:cNvSpPr txBox="1"/>
          <p:nvPr/>
        </p:nvSpPr>
        <p:spPr>
          <a:xfrm>
            <a:off x="587194" y="6237188"/>
            <a:ext cx="2309495" cy="16030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>
              <a:spcBef>
                <a:spcPts val="170"/>
              </a:spcBef>
            </a:pPr>
            <a:r>
              <a:rPr lang="en-US" sz="900" spc="45">
                <a:solidFill>
                  <a:srgbClr val="929497"/>
                </a:solidFill>
                <a:latin typeface="Segoe UI"/>
                <a:cs typeface="Segoe UI"/>
              </a:rPr>
              <a:t>Products Champion Program</a:t>
            </a:r>
            <a:endParaRPr lang="en-US" sz="900">
              <a:latin typeface="Segoe UI"/>
              <a:cs typeface="Segoe U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70948-D2EF-3ADA-0BF5-21FA4E78F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47" b="27406"/>
          <a:stretch>
            <a:fillRect/>
          </a:stretch>
        </p:blipFill>
        <p:spPr>
          <a:xfrm>
            <a:off x="1809856" y="843502"/>
            <a:ext cx="8572288" cy="229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18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bject 43"/>
          <p:cNvSpPr/>
          <p:nvPr/>
        </p:nvSpPr>
        <p:spPr>
          <a:xfrm>
            <a:off x="388486" y="6166271"/>
            <a:ext cx="11450320" cy="342900"/>
          </a:xfrm>
          <a:custGeom>
            <a:avLst/>
            <a:gdLst/>
            <a:ahLst/>
            <a:cxnLst/>
            <a:rect l="l" t="t" r="r" b="b"/>
            <a:pathLst>
              <a:path w="11450320" h="342900">
                <a:moveTo>
                  <a:pt x="11278882" y="0"/>
                </a:moveTo>
                <a:lnTo>
                  <a:pt x="40640" y="0"/>
                </a:lnTo>
                <a:lnTo>
                  <a:pt x="24701" y="3553"/>
                </a:lnTo>
                <a:lnTo>
                  <a:pt x="11742" y="12871"/>
                </a:lnTo>
                <a:lnTo>
                  <a:pt x="3072" y="26399"/>
                </a:lnTo>
                <a:lnTo>
                  <a:pt x="0" y="42583"/>
                </a:lnTo>
                <a:lnTo>
                  <a:pt x="1181" y="172783"/>
                </a:lnTo>
                <a:lnTo>
                  <a:pt x="7712" y="218245"/>
                </a:lnTo>
                <a:lnTo>
                  <a:pt x="25346" y="258989"/>
                </a:lnTo>
                <a:lnTo>
                  <a:pt x="52435" y="293398"/>
                </a:lnTo>
                <a:lnTo>
                  <a:pt x="87332" y="319855"/>
                </a:lnTo>
                <a:lnTo>
                  <a:pt x="128391" y="336742"/>
                </a:lnTo>
                <a:lnTo>
                  <a:pt x="173964" y="342442"/>
                </a:lnTo>
                <a:lnTo>
                  <a:pt x="11280584" y="342442"/>
                </a:lnTo>
                <a:lnTo>
                  <a:pt x="11325932" y="335840"/>
                </a:lnTo>
                <a:lnTo>
                  <a:pt x="11366567" y="318219"/>
                </a:lnTo>
                <a:lnTo>
                  <a:pt x="11400878" y="291201"/>
                </a:lnTo>
                <a:lnTo>
                  <a:pt x="11427257" y="256409"/>
                </a:lnTo>
                <a:lnTo>
                  <a:pt x="11444092" y="215464"/>
                </a:lnTo>
                <a:lnTo>
                  <a:pt x="11449773" y="169989"/>
                </a:lnTo>
                <a:lnTo>
                  <a:pt x="11443326" y="124793"/>
                </a:lnTo>
                <a:lnTo>
                  <a:pt x="11425912" y="84205"/>
                </a:lnTo>
                <a:lnTo>
                  <a:pt x="11399146" y="49828"/>
                </a:lnTo>
                <a:lnTo>
                  <a:pt x="11364643" y="23265"/>
                </a:lnTo>
                <a:lnTo>
                  <a:pt x="11324017" y="6121"/>
                </a:lnTo>
                <a:lnTo>
                  <a:pt x="11278882" y="0"/>
                </a:lnTo>
                <a:close/>
              </a:path>
            </a:pathLst>
          </a:custGeom>
          <a:solidFill>
            <a:srgbClr val="F4F3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587189" y="6246229"/>
            <a:ext cx="230949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spc="45">
                <a:solidFill>
                  <a:srgbClr val="929497"/>
                </a:solidFill>
                <a:latin typeface="Segoe UI"/>
                <a:cs typeface="Segoe UI"/>
              </a:rPr>
              <a:t>Products Champion Program</a:t>
            </a:r>
            <a:endParaRPr sz="900">
              <a:latin typeface="Segoe UI"/>
              <a:cs typeface="Segoe UI"/>
            </a:endParaRPr>
          </a:p>
        </p:txBody>
      </p:sp>
      <p:sp>
        <p:nvSpPr>
          <p:cNvPr id="45" name="object 45"/>
          <p:cNvSpPr txBox="1">
            <a:spLocks noGrp="1"/>
          </p:cNvSpPr>
          <p:nvPr>
            <p:ph type="title"/>
          </p:nvPr>
        </p:nvSpPr>
        <p:spPr>
          <a:xfrm>
            <a:off x="531143" y="387613"/>
            <a:ext cx="5149850" cy="4392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95"/>
              </a:spcBef>
            </a:pPr>
            <a:r>
              <a:rPr lang="en-US" sz="2800">
                <a:solidFill>
                  <a:srgbClr val="454142"/>
                </a:solidFill>
              </a:rPr>
              <a:t>Level Requirements</a:t>
            </a:r>
            <a:endParaRPr sz="2800"/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11AB6FD0-1008-95A9-1249-C7E8AD537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220790"/>
              </p:ext>
            </p:extLst>
          </p:nvPr>
        </p:nvGraphicFramePr>
        <p:xfrm>
          <a:off x="1490807" y="1138286"/>
          <a:ext cx="9210385" cy="3876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4959">
                  <a:extLst>
                    <a:ext uri="{9D8B030D-6E8A-4147-A177-3AD203B41FA5}">
                      <a16:colId xmlns:a16="http://schemas.microsoft.com/office/drawing/2014/main" val="350227415"/>
                    </a:ext>
                  </a:extLst>
                </a:gridCol>
                <a:gridCol w="3001178">
                  <a:extLst>
                    <a:ext uri="{9D8B030D-6E8A-4147-A177-3AD203B41FA5}">
                      <a16:colId xmlns:a16="http://schemas.microsoft.com/office/drawing/2014/main" val="2887042045"/>
                    </a:ext>
                  </a:extLst>
                </a:gridCol>
                <a:gridCol w="3104248">
                  <a:extLst>
                    <a:ext uri="{9D8B030D-6E8A-4147-A177-3AD203B41FA5}">
                      <a16:colId xmlns:a16="http://schemas.microsoft.com/office/drawing/2014/main" val="2798965180"/>
                    </a:ext>
                  </a:extLst>
                </a:gridCol>
              </a:tblGrid>
              <a:tr h="749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Levels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Yearly Answers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Monthly Engagement</a:t>
                      </a: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926860464"/>
                  </a:ext>
                </a:extLst>
              </a:tr>
              <a:tr h="5212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Answerer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670046404"/>
                  </a:ext>
                </a:extLst>
              </a:tr>
              <a:tr h="5212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Contributor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034909844"/>
                  </a:ext>
                </a:extLst>
              </a:tr>
              <a:tr h="5212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Influencer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33313879"/>
                  </a:ext>
                </a:extLst>
              </a:tr>
              <a:tr h="5212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Mentor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240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9410592"/>
                  </a:ext>
                </a:extLst>
              </a:tr>
              <a:tr h="5212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Leader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365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133325201"/>
                  </a:ext>
                </a:extLst>
              </a:tr>
              <a:tr h="5212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Champion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Top 20 EOY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1697516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F80308F-1512-E70C-5201-C0F4566B6956}"/>
              </a:ext>
            </a:extLst>
          </p:cNvPr>
          <p:cNvSpPr txBox="1"/>
          <p:nvPr/>
        </p:nvSpPr>
        <p:spPr>
          <a:xfrm>
            <a:off x="531143" y="5267595"/>
            <a:ext cx="11274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rgbClr val="404041"/>
                </a:solidFill>
                <a:latin typeface="Segoe UI"/>
                <a:cs typeface="Segoe UI"/>
              </a:rPr>
              <a:t>Progress is based on the number of yearly answered threads in Q&amp;A , with monthly consistency helping maintain </a:t>
            </a:r>
            <a:r>
              <a:rPr lang="en-US">
                <a:solidFill>
                  <a:srgbClr val="404041"/>
                </a:solidFill>
                <a:latin typeface="Segoe UI"/>
                <a:cs typeface="Segoe UI"/>
              </a:rPr>
              <a:t>engagement throughout the program.</a:t>
            </a:r>
            <a:endParaRPr lang="en-US" sz="1800">
              <a:solidFill>
                <a:srgbClr val="404041"/>
              </a:solidFill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01865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2B436F"/>
      </a:dk1>
      <a:lt1>
        <a:srgbClr val="FFFFFF"/>
      </a:lt1>
      <a:dk2>
        <a:srgbClr val="2B436F"/>
      </a:dk2>
      <a:lt2>
        <a:srgbClr val="FFFFFF"/>
      </a:lt2>
      <a:accent1>
        <a:srgbClr val="EE6842"/>
      </a:accent1>
      <a:accent2>
        <a:srgbClr val="F5BD35"/>
      </a:accent2>
      <a:accent3>
        <a:srgbClr val="4AA18F"/>
      </a:accent3>
      <a:accent4>
        <a:srgbClr val="FEA38B"/>
      </a:accent4>
      <a:accent5>
        <a:srgbClr val="3273CF"/>
      </a:accent5>
      <a:accent6>
        <a:srgbClr val="2F426D"/>
      </a:accent6>
      <a:hlink>
        <a:srgbClr val="3273CF"/>
      </a:hlink>
      <a:folHlink>
        <a:srgbClr val="3273C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munityExperienceTeam_PPT_Template_v1" id="{A3269B98-0A99-BE4B-898A-EC2F9CBB3EE2}" vid="{C8F0E409-B542-9645-8654-3A15C5AFC8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87867195-f2b8-4ac2-b0b6-6bb73cb33af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905</Words>
  <Application>Microsoft Office PowerPoint</Application>
  <PresentationFormat>Widescreen</PresentationFormat>
  <Paragraphs>135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Aptos</vt:lpstr>
      <vt:lpstr>Arial</vt:lpstr>
      <vt:lpstr>Calibri</vt:lpstr>
      <vt:lpstr>Segoe UI</vt:lpstr>
      <vt:lpstr>Segoe UI Light</vt:lpstr>
      <vt:lpstr>Office Theme</vt:lpstr>
      <vt:lpstr>PowerPoint Presentation</vt:lpstr>
      <vt:lpstr>CONTENTS</vt:lpstr>
      <vt:lpstr>PowerPoint Presentation</vt:lpstr>
      <vt:lpstr>Welcome to the Product Champions Program — a community-driven initiative designed to recognize and support contributors across Microsoft Q&amp;A. Whether you're just starting out or are already an experienced helper, this program provides a clear path to grow your impact, connect with others, and unlock opportunities to grow as a contributor. </vt:lpstr>
      <vt:lpstr>PowerPoint Presentation</vt:lpstr>
      <vt:lpstr>Respect &amp; Safety</vt:lpstr>
      <vt:lpstr>PowerPoint Presentation</vt:lpstr>
      <vt:lpstr>Product Tracks and Levels </vt:lpstr>
      <vt:lpstr>Level Requirements</vt:lpstr>
      <vt:lpstr>How to Move Up in the Program</vt:lpstr>
      <vt:lpstr>PowerPoint Presentation</vt:lpstr>
      <vt:lpstr>🏅 Rewards</vt:lpstr>
      <vt:lpstr>PowerPoint Presentation</vt:lpstr>
      <vt:lpstr>Begin Answering using Q&amp;A Tags</vt:lpstr>
      <vt:lpstr>Quality of Answer </vt:lpstr>
      <vt:lpstr>Final Remarks</vt:lpstr>
      <vt:lpstr>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Paulina Presiga Vera</dc:creator>
  <cp:lastModifiedBy>Paulina Presiga Vera</cp:lastModifiedBy>
  <cp:revision>1</cp:revision>
  <dcterms:created xsi:type="dcterms:W3CDTF">2025-09-29T17:56:06Z</dcterms:created>
  <dcterms:modified xsi:type="dcterms:W3CDTF">2026-02-09T18:26:51Z</dcterms:modified>
</cp:coreProperties>
</file>